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2" r:id="rId9"/>
    <p:sldId id="268" r:id="rId10"/>
    <p:sldId id="269" r:id="rId11"/>
    <p:sldId id="271" r:id="rId12"/>
    <p:sldId id="270" r:id="rId13"/>
    <p:sldId id="263" r:id="rId14"/>
    <p:sldId id="266" r:id="rId15"/>
    <p:sldId id="264" r:id="rId16"/>
    <p:sldId id="265" r:id="rId1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57"/>
  </p:normalViewPr>
  <p:slideViewPr>
    <p:cSldViewPr>
      <p:cViewPr varScale="1">
        <p:scale>
          <a:sx n="97" d="100"/>
          <a:sy n="97" d="100"/>
        </p:scale>
        <p:origin x="78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bg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149723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759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9525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0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8004032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8728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0540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5060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15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68026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9014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719A1DF2-79B0-4D6C-BF6A-6067B4E8CC5B}" type="datetimeFigureOut">
              <a:rPr lang="en-GB" smtClean="0"/>
              <a:t>05/08/2024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79BBACD1-89C7-4CCE-812A-0B7BFF1BE0A4}" type="slidenum">
              <a:rPr lang="en-GB" smtClean="0"/>
              <a:t>‹#›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84335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0" orient="horz" pos="1368">
          <p15:clr>
            <a:srgbClr val="F26B43"/>
          </p15:clr>
        </p15:guide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Trauma – Part 2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27883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Pelvic Fractures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GB" dirty="0"/>
              <a:t>Pelvic</a:t>
            </a:r>
          </a:p>
          <a:p>
            <a:pPr lvl="1"/>
            <a:r>
              <a:rPr lang="en-GB" dirty="0"/>
              <a:t>Usually breaks in 2 places (polo mint) </a:t>
            </a:r>
          </a:p>
          <a:p>
            <a:pPr lvl="1"/>
            <a:r>
              <a:rPr lang="en-GB" dirty="0"/>
              <a:t>Classification</a:t>
            </a:r>
          </a:p>
          <a:p>
            <a:pPr lvl="2"/>
            <a:r>
              <a:rPr lang="en-GB" dirty="0"/>
              <a:t>Young and Burgess – mechanism of injury</a:t>
            </a:r>
          </a:p>
          <a:p>
            <a:pPr lvl="2"/>
            <a:r>
              <a:rPr lang="en-GB" dirty="0"/>
              <a:t>Tile – stability of posterior arch</a:t>
            </a:r>
          </a:p>
          <a:p>
            <a:pPr lvl="1"/>
            <a:r>
              <a:rPr lang="en-GB" dirty="0"/>
              <a:t>XR first line then CT</a:t>
            </a:r>
          </a:p>
          <a:p>
            <a:pPr lvl="1"/>
            <a:r>
              <a:rPr lang="en-GB" dirty="0" err="1"/>
              <a:t>Tx</a:t>
            </a:r>
            <a:r>
              <a:rPr lang="en-GB" dirty="0"/>
              <a:t>: temporarily stabilised with external fixator </a:t>
            </a:r>
          </a:p>
          <a:p>
            <a:r>
              <a:rPr lang="en-GB" dirty="0"/>
              <a:t>Acetabular fractures</a:t>
            </a:r>
          </a:p>
          <a:p>
            <a:pPr lvl="1"/>
            <a:r>
              <a:rPr lang="en-GB" dirty="0"/>
              <a:t>Risk of sciatic nerve injury</a:t>
            </a:r>
          </a:p>
          <a:p>
            <a:pPr lvl="1"/>
            <a:r>
              <a:rPr lang="en-GB" dirty="0" err="1"/>
              <a:t>Tx</a:t>
            </a:r>
            <a:r>
              <a:rPr lang="en-GB" dirty="0"/>
              <a:t>: non-surgical unless displaced</a:t>
            </a:r>
          </a:p>
          <a:p>
            <a:pPr lvl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67222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Thoracolumbar Spinal Injuries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Due to osteoporosis/RTAs</a:t>
            </a:r>
          </a:p>
          <a:p>
            <a:r>
              <a:rPr lang="en-GB" dirty="0"/>
              <a:t>Classification: ASIA score </a:t>
            </a:r>
          </a:p>
          <a:p>
            <a:pPr lvl="1"/>
            <a:r>
              <a:rPr lang="en-GB" dirty="0"/>
              <a:t>Denis’ three column description </a:t>
            </a:r>
          </a:p>
          <a:p>
            <a:pPr lvl="2"/>
            <a:r>
              <a:rPr lang="en-GB" dirty="0"/>
              <a:t>Spine has 3 weight bearing columns (anterior, middle, posterior)</a:t>
            </a:r>
          </a:p>
          <a:p>
            <a:pPr lvl="1"/>
            <a:r>
              <a:rPr lang="en-GB" dirty="0" err="1"/>
              <a:t>Magerl</a:t>
            </a:r>
            <a:r>
              <a:rPr lang="en-GB" dirty="0"/>
              <a:t> two column description</a:t>
            </a:r>
          </a:p>
          <a:p>
            <a:pPr lvl="2"/>
            <a:r>
              <a:rPr lang="en-GB" dirty="0"/>
              <a:t>Spine has anterior and posterior column</a:t>
            </a:r>
          </a:p>
          <a:p>
            <a:r>
              <a:rPr lang="en-GB" dirty="0" err="1"/>
              <a:t>Tx</a:t>
            </a:r>
            <a:r>
              <a:rPr lang="en-GB" dirty="0"/>
              <a:t>: prevent further neuro injury, prevent deformity, restore function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9581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Cervical </a:t>
            </a:r>
            <a:r>
              <a:rPr lang="en-GB"/>
              <a:t>Spine Fractures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Immobilise in ATLS until fracture excluded via 3 view XR </a:t>
            </a:r>
          </a:p>
          <a:p>
            <a:r>
              <a:rPr lang="en-GB" dirty="0"/>
              <a:t>Important injuries</a:t>
            </a:r>
          </a:p>
          <a:p>
            <a:pPr lvl="1"/>
            <a:r>
              <a:rPr lang="en-GB" dirty="0" err="1"/>
              <a:t>Jeffersons</a:t>
            </a:r>
            <a:r>
              <a:rPr lang="en-GB" dirty="0"/>
              <a:t> – burst fracture of C1 </a:t>
            </a:r>
          </a:p>
          <a:p>
            <a:pPr lvl="1"/>
            <a:r>
              <a:rPr lang="en-GB" dirty="0"/>
              <a:t>Odontoid peg fracture</a:t>
            </a:r>
          </a:p>
          <a:p>
            <a:pPr lvl="1"/>
            <a:r>
              <a:rPr lang="en-GB" dirty="0" err="1"/>
              <a:t>Hangmans</a:t>
            </a:r>
            <a:r>
              <a:rPr lang="en-GB" dirty="0"/>
              <a:t> fracture – pars fracture C2</a:t>
            </a:r>
          </a:p>
          <a:p>
            <a:pPr lvl="1"/>
            <a:r>
              <a:rPr lang="en-GB" dirty="0"/>
              <a:t>C3-C7 injuries </a:t>
            </a:r>
          </a:p>
          <a:p>
            <a:pPr lvl="1"/>
            <a:r>
              <a:rPr lang="en-GB" dirty="0"/>
              <a:t>Facet joint dislocation </a:t>
            </a:r>
          </a:p>
          <a:p>
            <a:pPr lvl="1"/>
            <a:r>
              <a:rPr lang="en-GB" dirty="0"/>
              <a:t>Clay-</a:t>
            </a:r>
            <a:r>
              <a:rPr lang="en-GB" dirty="0" err="1"/>
              <a:t>shovellers</a:t>
            </a:r>
            <a:r>
              <a:rPr lang="en-GB" dirty="0"/>
              <a:t> fracture</a:t>
            </a:r>
          </a:p>
          <a:p>
            <a:r>
              <a:rPr lang="en-GB" dirty="0" err="1"/>
              <a:t>Tx</a:t>
            </a:r>
            <a:r>
              <a:rPr lang="en-GB" dirty="0"/>
              <a:t>: rigid collar, fusion/internal fixation </a:t>
            </a:r>
          </a:p>
        </p:txBody>
      </p:sp>
    </p:spTree>
    <p:extLst>
      <p:ext uri="{BB962C8B-B14F-4D97-AF65-F5344CB8AC3E}">
        <p14:creationId xmlns:p14="http://schemas.microsoft.com/office/powerpoint/2010/main" val="29604249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lang="en-GB" dirty="0"/>
              <a:t>Fractures in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6048672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Paediatric bone - higher water content, lower mineral content, greater elasticity, weaker ligaments, injuries due to compression, bending (greenstick) and torsion (epiphyseal injuries)</a:t>
            </a:r>
          </a:p>
          <a:p>
            <a:r>
              <a:rPr lang="en-GB" dirty="0"/>
              <a:t>Epiphyseal injuries – requires MUA</a:t>
            </a:r>
          </a:p>
          <a:p>
            <a:pPr lvl="1"/>
            <a:r>
              <a:rPr lang="en-GB" dirty="0"/>
              <a:t>Salter Harris classification</a:t>
            </a:r>
          </a:p>
          <a:p>
            <a:pPr lvl="2"/>
            <a:r>
              <a:rPr lang="en-GB" dirty="0"/>
              <a:t>Type 1</a:t>
            </a:r>
          </a:p>
          <a:p>
            <a:pPr lvl="2"/>
            <a:r>
              <a:rPr lang="en-GB" dirty="0"/>
              <a:t>Type 2 – most common</a:t>
            </a:r>
          </a:p>
          <a:p>
            <a:pPr lvl="2"/>
            <a:r>
              <a:rPr lang="en-GB" dirty="0"/>
              <a:t>Type 3 – requires reduction and fixation</a:t>
            </a:r>
          </a:p>
          <a:p>
            <a:pPr lvl="2"/>
            <a:r>
              <a:rPr lang="en-GB" dirty="0"/>
              <a:t>Type 4 </a:t>
            </a:r>
          </a:p>
          <a:p>
            <a:pPr lvl="2"/>
            <a:r>
              <a:rPr lang="en-GB" dirty="0"/>
              <a:t>Type 5 – disrupts growth</a:t>
            </a:r>
          </a:p>
          <a:p>
            <a:r>
              <a:rPr lang="en-GB" dirty="0"/>
              <a:t> Forearm bone fractures</a:t>
            </a:r>
          </a:p>
          <a:p>
            <a:pPr lvl="1"/>
            <a:r>
              <a:rPr lang="en-GB" dirty="0"/>
              <a:t>Fall on outstretched hand causing distal radius/ulna fractures</a:t>
            </a:r>
          </a:p>
          <a:p>
            <a:pPr lvl="1"/>
            <a:r>
              <a:rPr lang="en-GB" dirty="0"/>
              <a:t>Greenstick = incomplete fracture, requires MUA</a:t>
            </a:r>
          </a:p>
          <a:p>
            <a:pPr lvl="1"/>
            <a:r>
              <a:rPr lang="en-GB" dirty="0"/>
              <a:t>Torus fracture = due to compression, requires analgesia</a:t>
            </a:r>
          </a:p>
          <a:p>
            <a:r>
              <a:rPr lang="en-GB" dirty="0"/>
              <a:t>Supracondylar fractures</a:t>
            </a:r>
          </a:p>
          <a:p>
            <a:pPr lvl="1"/>
            <a:r>
              <a:rPr lang="en-GB" dirty="0"/>
              <a:t>Just about elbow, caused by fall on outstretched hand</a:t>
            </a:r>
          </a:p>
          <a:p>
            <a:pPr lvl="1"/>
            <a:r>
              <a:rPr lang="en-GB" dirty="0"/>
              <a:t>Risk of damage to median nerve, radial nerve, brachial artery and development of compartment syndrome</a:t>
            </a:r>
          </a:p>
          <a:p>
            <a:pPr lvl="2"/>
            <a:r>
              <a:rPr lang="en-GB" dirty="0"/>
              <a:t>Signs of brachial artery damage = pain on finger extension, excessive bruising, loss of distal pulses, weakness, gangrene of digits</a:t>
            </a:r>
          </a:p>
          <a:p>
            <a:pPr lvl="1"/>
            <a:r>
              <a:rPr lang="en-GB" dirty="0" err="1"/>
              <a:t>Tx</a:t>
            </a:r>
            <a:r>
              <a:rPr lang="en-GB" dirty="0"/>
              <a:t> = immobilise, MUA to protect ulnar nerve if displacement </a:t>
            </a:r>
          </a:p>
          <a:p>
            <a:r>
              <a:rPr lang="en-GB" dirty="0"/>
              <a:t>Condylar fractures</a:t>
            </a:r>
          </a:p>
          <a:p>
            <a:pPr lvl="1"/>
            <a:r>
              <a:rPr lang="en-GB" dirty="0"/>
              <a:t>Lateral condyle</a:t>
            </a:r>
          </a:p>
          <a:p>
            <a:r>
              <a:rPr lang="en-GB" dirty="0"/>
              <a:t>Femoral fractures - ?NAI</a:t>
            </a:r>
          </a:p>
          <a:p>
            <a:pPr lvl="1"/>
            <a:r>
              <a:rPr lang="en-GB" dirty="0" err="1"/>
              <a:t>Tx</a:t>
            </a:r>
            <a:r>
              <a:rPr lang="en-GB" dirty="0"/>
              <a:t> = reduction with skin traction and </a:t>
            </a:r>
            <a:r>
              <a:rPr lang="en-GB" dirty="0" err="1"/>
              <a:t>thomas</a:t>
            </a:r>
            <a:r>
              <a:rPr lang="en-GB" dirty="0"/>
              <a:t> splint</a:t>
            </a:r>
          </a:p>
        </p:txBody>
      </p:sp>
      <p:pic>
        <p:nvPicPr>
          <p:cNvPr id="1028" name="Picture 4" descr="Image result for salter harris classficaiton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1628800"/>
            <a:ext cx="2304256" cy="18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000198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Soft tissue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6705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Injuries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12776"/>
            <a:ext cx="8136904" cy="5544616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Knee injuries</a:t>
            </a:r>
          </a:p>
          <a:p>
            <a:pPr lvl="1"/>
            <a:r>
              <a:rPr lang="en-GB" dirty="0"/>
              <a:t>Ligaments</a:t>
            </a:r>
          </a:p>
          <a:p>
            <a:pPr lvl="2"/>
            <a:r>
              <a:rPr lang="en-GB" dirty="0"/>
              <a:t>Extra-articular</a:t>
            </a:r>
          </a:p>
          <a:p>
            <a:pPr lvl="3"/>
            <a:r>
              <a:rPr lang="en-GB" dirty="0"/>
              <a:t>Medial collateral – blow to lateral aspect of knee</a:t>
            </a:r>
          </a:p>
          <a:p>
            <a:pPr lvl="3"/>
            <a:r>
              <a:rPr lang="en-GB" dirty="0"/>
              <a:t>Lateral collateral – forms attachments to tibia, fibula and patella which can all be damaged, common peroneal nerve may be damaged (weakness of dorsiflexion of foot)</a:t>
            </a:r>
          </a:p>
          <a:p>
            <a:pPr lvl="2"/>
            <a:r>
              <a:rPr lang="en-GB" dirty="0"/>
              <a:t>Intra-articular</a:t>
            </a:r>
          </a:p>
          <a:p>
            <a:pPr lvl="3"/>
            <a:r>
              <a:rPr lang="en-GB" dirty="0"/>
              <a:t>Posterior cruciate – tibia struck and forced backwards with knee flexed (RTAs), posterior sag tests this injury</a:t>
            </a:r>
          </a:p>
          <a:p>
            <a:pPr lvl="3"/>
            <a:r>
              <a:rPr lang="en-GB" dirty="0"/>
              <a:t>Anterior cruciate – twisted over slightly flexed knee with foot flexed, </a:t>
            </a:r>
            <a:r>
              <a:rPr lang="en-GB" dirty="0" err="1"/>
              <a:t>tx</a:t>
            </a:r>
            <a:r>
              <a:rPr lang="en-GB" dirty="0"/>
              <a:t> – </a:t>
            </a:r>
            <a:r>
              <a:rPr lang="en-GB" dirty="0" err="1"/>
              <a:t>physio</a:t>
            </a:r>
            <a:endParaRPr lang="en-GB" dirty="0"/>
          </a:p>
          <a:p>
            <a:pPr lvl="2"/>
            <a:r>
              <a:rPr lang="en-GB" dirty="0">
                <a:solidFill>
                  <a:srgbClr val="FF0000"/>
                </a:solidFill>
              </a:rPr>
              <a:t>Serious ligamentous injury vs strain</a:t>
            </a:r>
          </a:p>
          <a:p>
            <a:pPr lvl="1"/>
            <a:r>
              <a:rPr lang="en-GB" dirty="0"/>
              <a:t>Menisci</a:t>
            </a:r>
          </a:p>
          <a:p>
            <a:pPr lvl="2"/>
            <a:r>
              <a:rPr lang="en-GB" dirty="0"/>
              <a:t>Rotation of tibia on femur in flexed weight bearing knee</a:t>
            </a:r>
          </a:p>
          <a:p>
            <a:pPr lvl="2"/>
            <a:r>
              <a:rPr lang="en-GB" dirty="0"/>
              <a:t>Medial more common </a:t>
            </a:r>
          </a:p>
          <a:p>
            <a:pPr lvl="2"/>
            <a:r>
              <a:rPr lang="en-GB" dirty="0"/>
              <a:t>S: locked knee (requires semi-urgent arthroscopy), </a:t>
            </a:r>
            <a:r>
              <a:rPr lang="en-GB" dirty="0" err="1"/>
              <a:t>haemarthrosis</a:t>
            </a:r>
            <a:r>
              <a:rPr lang="en-GB" dirty="0"/>
              <a:t>, joint line tenderness, clicking, medial/lateral pain</a:t>
            </a:r>
          </a:p>
          <a:p>
            <a:pPr lvl="1"/>
            <a:r>
              <a:rPr lang="en-GB" dirty="0"/>
              <a:t>Extensor apparatus </a:t>
            </a:r>
          </a:p>
          <a:p>
            <a:pPr lvl="2"/>
            <a:r>
              <a:rPr lang="en-GB" dirty="0"/>
              <a:t>Direct violence</a:t>
            </a:r>
          </a:p>
          <a:p>
            <a:pPr lvl="2"/>
            <a:r>
              <a:rPr lang="en-GB" dirty="0"/>
              <a:t>S: unable to extend knee, swelling, bruising, palpable gap above patella, displacement of patella</a:t>
            </a:r>
          </a:p>
          <a:p>
            <a:pPr lvl="2"/>
            <a:r>
              <a:rPr lang="en-GB" dirty="0" err="1"/>
              <a:t>Tx</a:t>
            </a:r>
            <a:r>
              <a:rPr lang="en-GB" dirty="0"/>
              <a:t>: surgical repair of tendon ruptures, ORIF if displaced</a:t>
            </a:r>
          </a:p>
          <a:p>
            <a:r>
              <a:rPr lang="en-GB" dirty="0"/>
              <a:t>Ankle injuries</a:t>
            </a:r>
          </a:p>
          <a:p>
            <a:pPr lvl="1"/>
            <a:r>
              <a:rPr lang="en-GB" dirty="0"/>
              <a:t>Inversion – damage to lateral ligament, sprain </a:t>
            </a:r>
            <a:r>
              <a:rPr lang="en-GB" dirty="0">
                <a:sym typeface="Wingdings" panose="05000000000000000000" pitchFamily="2" charset="2"/>
              </a:rPr>
              <a:t> complete tear</a:t>
            </a:r>
            <a:endParaRPr lang="en-GB" dirty="0"/>
          </a:p>
          <a:p>
            <a:pPr lvl="1"/>
            <a:r>
              <a:rPr lang="en-GB" dirty="0"/>
              <a:t>Eversion – medial ligament, avulse medial malleolus</a:t>
            </a:r>
          </a:p>
          <a:p>
            <a:pPr lvl="1"/>
            <a:r>
              <a:rPr lang="en-GB" dirty="0"/>
              <a:t>Forced dorsiflexion – lateral displacement of fibula and lateral drift of talus </a:t>
            </a:r>
          </a:p>
          <a:p>
            <a:pPr lvl="1"/>
            <a:r>
              <a:rPr lang="en-GB" dirty="0"/>
              <a:t>Achilles tendon rupture – degenerative changes to tendon</a:t>
            </a:r>
          </a:p>
          <a:p>
            <a:pPr lvl="2"/>
            <a:r>
              <a:rPr lang="en-GB" dirty="0"/>
              <a:t>Sudden pop and intense pain, palpate defect then palpate again when patient standing on tiptoes </a:t>
            </a:r>
          </a:p>
          <a:p>
            <a:pPr lvl="2"/>
            <a:r>
              <a:rPr lang="en-GB" dirty="0" err="1"/>
              <a:t>Tx</a:t>
            </a:r>
            <a:r>
              <a:rPr lang="en-GB" dirty="0"/>
              <a:t>: conservative or surgical repair of tendon </a:t>
            </a:r>
          </a:p>
        </p:txBody>
      </p:sp>
    </p:spTree>
    <p:extLst>
      <p:ext uri="{BB962C8B-B14F-4D97-AF65-F5344CB8AC3E}">
        <p14:creationId xmlns:p14="http://schemas.microsoft.com/office/powerpoint/2010/main" val="3745108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Compartment Syndrome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Inadequate tissue perfusion and oxygenation in a compartment secondary to raised pressure within compartment</a:t>
            </a:r>
          </a:p>
          <a:p>
            <a:pPr lvl="1"/>
            <a:r>
              <a:rPr lang="en-GB" dirty="0"/>
              <a:t>Commonly anterior compartment of lower limb</a:t>
            </a:r>
          </a:p>
          <a:p>
            <a:r>
              <a:rPr lang="en-GB" dirty="0"/>
              <a:t>Pathogenesis </a:t>
            </a:r>
          </a:p>
          <a:p>
            <a:pPr lvl="1"/>
            <a:r>
              <a:rPr lang="en-GB" dirty="0"/>
              <a:t>swelling within a compartment due to oedema/inflammation impedes venous outflow which increases pressure further prevent flow of oxygenated blood causing muscle ischaemia, causing necrosis</a:t>
            </a:r>
          </a:p>
          <a:p>
            <a:r>
              <a:rPr lang="en-GB" dirty="0"/>
              <a:t>S: pain out of proportion to injury, muscle tenderness and compartment feels tense, pain on passive stretch, weakness/</a:t>
            </a:r>
            <a:r>
              <a:rPr lang="en-GB" dirty="0" err="1"/>
              <a:t>paraestheisa</a:t>
            </a:r>
            <a:r>
              <a:rPr lang="en-GB" dirty="0"/>
              <a:t>/pulses (LATE SIGNS)</a:t>
            </a:r>
          </a:p>
          <a:p>
            <a:r>
              <a:rPr lang="en-GB" dirty="0" err="1"/>
              <a:t>Tx</a:t>
            </a:r>
            <a:r>
              <a:rPr lang="en-GB" dirty="0"/>
              <a:t>: remove bandages, surgical emergency – requires surgical decompression (</a:t>
            </a:r>
            <a:r>
              <a:rPr lang="en-GB" dirty="0" err="1"/>
              <a:t>fasciotomy</a:t>
            </a:r>
            <a:r>
              <a:rPr lang="en-GB" dirty="0"/>
              <a:t> – medial and lateral incisions which are left open and closed once swelling subsides) </a:t>
            </a:r>
          </a:p>
          <a:p>
            <a:r>
              <a:rPr lang="en-GB" dirty="0"/>
              <a:t>High risk fractures for causing this = </a:t>
            </a:r>
            <a:r>
              <a:rPr lang="en-GB" dirty="0" err="1"/>
              <a:t>tibial</a:t>
            </a:r>
            <a:r>
              <a:rPr lang="en-GB" dirty="0"/>
              <a:t> shaft fractures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325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fractures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94221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Pathophysiology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412776"/>
            <a:ext cx="8122096" cy="5328592"/>
          </a:xfrm>
        </p:spPr>
        <p:txBody>
          <a:bodyPr>
            <a:normAutofit fontScale="62500" lnSpcReduction="20000"/>
          </a:bodyPr>
          <a:lstStyle/>
          <a:p>
            <a:r>
              <a:rPr lang="en-GB" dirty="0"/>
              <a:t>Bone healing</a:t>
            </a:r>
          </a:p>
          <a:p>
            <a:pPr lvl="1"/>
            <a:r>
              <a:rPr lang="en-GB" dirty="0"/>
              <a:t>Primary </a:t>
            </a:r>
          </a:p>
          <a:p>
            <a:pPr lvl="2"/>
            <a:r>
              <a:rPr lang="en-GB" dirty="0"/>
              <a:t>When fracture gap is small and minimal motion between fracture fragments</a:t>
            </a:r>
          </a:p>
          <a:p>
            <a:pPr lvl="2"/>
            <a:r>
              <a:rPr lang="en-GB" dirty="0"/>
              <a:t>Anatomical reduction and rigid fixation (ORIF)</a:t>
            </a:r>
          </a:p>
          <a:p>
            <a:pPr lvl="2"/>
            <a:r>
              <a:rPr lang="en-GB" dirty="0"/>
              <a:t>New vessel cross fracture gap and bone remodelling occurs across gap with little callus formation</a:t>
            </a:r>
          </a:p>
          <a:p>
            <a:pPr lvl="2"/>
            <a:r>
              <a:rPr lang="en-GB" dirty="0" err="1"/>
              <a:t>Reuires</a:t>
            </a:r>
            <a:r>
              <a:rPr lang="en-GB" dirty="0"/>
              <a:t> blood supply</a:t>
            </a:r>
          </a:p>
          <a:p>
            <a:pPr lvl="1"/>
            <a:r>
              <a:rPr lang="en-GB" dirty="0"/>
              <a:t>Secondary </a:t>
            </a:r>
          </a:p>
          <a:p>
            <a:pPr lvl="2"/>
            <a:r>
              <a:rPr lang="en-GB" dirty="0"/>
              <a:t>Three phases</a:t>
            </a:r>
          </a:p>
          <a:p>
            <a:pPr lvl="3"/>
            <a:r>
              <a:rPr lang="en-GB" dirty="0"/>
              <a:t>Inflammatory phase – bleeding from vessel at time of injury </a:t>
            </a:r>
            <a:r>
              <a:rPr lang="en-GB" dirty="0">
                <a:sym typeface="Wingdings" panose="05000000000000000000" pitchFamily="2" charset="2"/>
              </a:rPr>
              <a:t> blood clot forms  clot releases cytokines and growth factors which recruits inflammatory cells (DAY 7)</a:t>
            </a:r>
            <a:endParaRPr lang="en-GB" dirty="0"/>
          </a:p>
          <a:p>
            <a:pPr lvl="3"/>
            <a:r>
              <a:rPr lang="en-GB" dirty="0"/>
              <a:t>Reparative phase – fibroblasts lay down type 2 collagen </a:t>
            </a:r>
            <a:r>
              <a:rPr lang="en-GB" dirty="0">
                <a:sym typeface="Wingdings" panose="05000000000000000000" pitchFamily="2" charset="2"/>
              </a:rPr>
              <a:t> chondrocytes mature and begin </a:t>
            </a:r>
            <a:r>
              <a:rPr lang="en-GB" dirty="0" err="1">
                <a:sym typeface="Wingdings" panose="05000000000000000000" pitchFamily="2" charset="2"/>
              </a:rPr>
              <a:t>chondrogenesis</a:t>
            </a:r>
            <a:r>
              <a:rPr lang="en-GB" dirty="0">
                <a:sym typeface="Wingdings" panose="05000000000000000000" pitchFamily="2" charset="2"/>
              </a:rPr>
              <a:t> (DAY 14)  callus forms which bridges fracture ends  soft callus mineralises to become hard (mediated by osteoblasts)  neovascularisation occurs  ossification continues and callus becomes woven bone</a:t>
            </a:r>
            <a:endParaRPr lang="en-GB" dirty="0"/>
          </a:p>
          <a:p>
            <a:pPr lvl="3"/>
            <a:r>
              <a:rPr lang="en-GB" dirty="0"/>
              <a:t>Remodelling phase – converts woven bone to lamellar bone (takes many years)</a:t>
            </a:r>
          </a:p>
          <a:p>
            <a:r>
              <a:rPr lang="en-GB" dirty="0"/>
              <a:t>Delayed bone healing</a:t>
            </a:r>
          </a:p>
          <a:p>
            <a:pPr lvl="1"/>
            <a:r>
              <a:rPr lang="en-GB" dirty="0"/>
              <a:t>Failure of instrumentation (after internal fixation)</a:t>
            </a:r>
          </a:p>
          <a:p>
            <a:pPr lvl="1"/>
            <a:r>
              <a:rPr lang="en-GB" dirty="0"/>
              <a:t>Delayed union – persisting pain, motion, hypertrophic callus formation, persisting fracture gap</a:t>
            </a:r>
          </a:p>
          <a:p>
            <a:pPr lvl="1"/>
            <a:r>
              <a:rPr lang="en-GB" dirty="0"/>
              <a:t>Factors affecting bone healing:</a:t>
            </a:r>
          </a:p>
          <a:p>
            <a:pPr lvl="2"/>
            <a:r>
              <a:rPr lang="en-GB" dirty="0"/>
              <a:t>Systemic – diabetes, vascular insufficiency, malnutrition, NSAIDs</a:t>
            </a:r>
          </a:p>
          <a:p>
            <a:pPr lvl="2"/>
            <a:r>
              <a:rPr lang="en-GB" dirty="0"/>
              <a:t>Local – infection, poor immobilisation, loss of blood supply </a:t>
            </a:r>
          </a:p>
          <a:p>
            <a:r>
              <a:rPr lang="en-GB" dirty="0"/>
              <a:t>Systemic effects of trauma</a:t>
            </a:r>
          </a:p>
          <a:p>
            <a:pPr lvl="1"/>
            <a:r>
              <a:rPr lang="en-GB" dirty="0"/>
              <a:t>Inflammatory response – rise in cytokine levels </a:t>
            </a:r>
          </a:p>
          <a:p>
            <a:pPr lvl="2"/>
            <a:r>
              <a:rPr lang="en-GB" dirty="0"/>
              <a:t>Can trigger ARDS</a:t>
            </a:r>
          </a:p>
          <a:p>
            <a:pPr lvl="2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59037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143000"/>
          </a:xfrm>
        </p:spPr>
        <p:txBody>
          <a:bodyPr/>
          <a:lstStyle/>
          <a:p>
            <a:r>
              <a:rPr lang="en-GB" dirty="0"/>
              <a:t>Classification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20688"/>
            <a:ext cx="8686800" cy="6408712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Fracture pattern related to age</a:t>
            </a:r>
          </a:p>
          <a:p>
            <a:pPr lvl="1"/>
            <a:r>
              <a:rPr lang="en-GB" dirty="0"/>
              <a:t>Children = growth plates vulnerable </a:t>
            </a:r>
            <a:r>
              <a:rPr lang="en-GB" dirty="0">
                <a:sym typeface="Wingdings" panose="05000000000000000000" pitchFamily="2" charset="2"/>
              </a:rPr>
              <a:t> greenstick fracture, </a:t>
            </a:r>
            <a:r>
              <a:rPr lang="en-GB" dirty="0" err="1">
                <a:sym typeface="Wingdings" panose="05000000000000000000" pitchFamily="2" charset="2"/>
              </a:rPr>
              <a:t>physeal</a:t>
            </a:r>
            <a:r>
              <a:rPr lang="en-GB" dirty="0">
                <a:sym typeface="Wingdings" panose="05000000000000000000" pitchFamily="2" charset="2"/>
              </a:rPr>
              <a:t> injury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Young adult = ligaments </a:t>
            </a:r>
            <a:r>
              <a:rPr lang="en-GB" dirty="0">
                <a:sym typeface="Wingdings" panose="05000000000000000000" pitchFamily="2" charset="2"/>
              </a:rPr>
              <a:t> fractured scaphoid, scaphoid ligament injury</a:t>
            </a:r>
            <a:endParaRPr lang="en-GB" dirty="0"/>
          </a:p>
          <a:p>
            <a:pPr lvl="1"/>
            <a:r>
              <a:rPr lang="en-GB" dirty="0"/>
              <a:t>Older adult = weak bones </a:t>
            </a:r>
            <a:r>
              <a:rPr lang="en-GB" dirty="0">
                <a:sym typeface="Wingdings" panose="05000000000000000000" pitchFamily="2" charset="2"/>
              </a:rPr>
              <a:t> </a:t>
            </a:r>
            <a:r>
              <a:rPr lang="en-GB" dirty="0" err="1">
                <a:sym typeface="Wingdings" panose="05000000000000000000" pitchFamily="2" charset="2"/>
              </a:rPr>
              <a:t>colle’s</a:t>
            </a:r>
            <a:r>
              <a:rPr lang="en-GB" dirty="0">
                <a:sym typeface="Wingdings" panose="05000000000000000000" pitchFamily="2" charset="2"/>
              </a:rPr>
              <a:t> fracture</a:t>
            </a:r>
            <a:endParaRPr lang="en-GB" dirty="0"/>
          </a:p>
          <a:p>
            <a:r>
              <a:rPr lang="en-GB" dirty="0"/>
              <a:t>9 things when describing fracture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General features – patient details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Anatomical site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Type 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GB" dirty="0"/>
              <a:t>Traumatic – mechanism of injury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GB" dirty="0"/>
              <a:t>Stress – develop slowly due to repetitive loads</a:t>
            </a:r>
          </a:p>
          <a:p>
            <a:pPr marL="1371600" lvl="2" indent="-514350">
              <a:buFont typeface="+mj-lt"/>
              <a:buAutoNum type="arabicPeriod"/>
            </a:pPr>
            <a:r>
              <a:rPr lang="en-GB" dirty="0"/>
              <a:t>Pathological – low energy injuries; weak bones caused by another pathology (osteoporosis, </a:t>
            </a:r>
            <a:r>
              <a:rPr lang="en-GB" dirty="0" err="1"/>
              <a:t>Pagets</a:t>
            </a:r>
            <a:r>
              <a:rPr lang="en-GB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Intra-articular or extra-articular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Joints (congruent, </a:t>
            </a:r>
            <a:r>
              <a:rPr lang="en-GB" dirty="0" err="1"/>
              <a:t>subluxed</a:t>
            </a:r>
            <a:r>
              <a:rPr lang="en-GB" dirty="0"/>
              <a:t>, dislocated)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 err="1"/>
              <a:t>Physeal</a:t>
            </a:r>
            <a:r>
              <a:rPr lang="en-GB" dirty="0"/>
              <a:t> injury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Fracture pattern (simple/wedge/</a:t>
            </a:r>
            <a:r>
              <a:rPr lang="en-GB" dirty="0" err="1"/>
              <a:t>multifragmentary</a:t>
            </a:r>
            <a:r>
              <a:rPr lang="en-GB" dirty="0"/>
              <a:t>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Deformity and displacement (rotational, shortening, translation, angular deformity)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GB" dirty="0"/>
              <a:t>Associated soft tissue injuries (skin, muscle, open/closed, neurovascular status)</a:t>
            </a:r>
          </a:p>
          <a:p>
            <a:r>
              <a:rPr lang="en-GB" dirty="0"/>
              <a:t>11 things to say about XR – always get 2 views! (MRI used in hip fracture when XR not conclusive) </a:t>
            </a:r>
          </a:p>
          <a:p>
            <a:pPr lvl="1"/>
            <a:r>
              <a:rPr lang="en-GB" dirty="0"/>
              <a:t>Check patient details</a:t>
            </a:r>
          </a:p>
          <a:p>
            <a:pPr lvl="1"/>
            <a:r>
              <a:rPr lang="en-GB" dirty="0"/>
              <a:t>Name location and XR view</a:t>
            </a:r>
          </a:p>
          <a:p>
            <a:pPr lvl="1"/>
            <a:r>
              <a:rPr lang="en-GB" dirty="0"/>
              <a:t>Describe obvious abnormality </a:t>
            </a:r>
          </a:p>
          <a:p>
            <a:pPr lvl="1"/>
            <a:r>
              <a:rPr lang="en-GB" dirty="0"/>
              <a:t>Describe fracture</a:t>
            </a:r>
          </a:p>
          <a:p>
            <a:pPr lvl="2"/>
            <a:r>
              <a:rPr lang="en-GB" dirty="0"/>
              <a:t>Site</a:t>
            </a:r>
          </a:p>
          <a:p>
            <a:pPr lvl="2"/>
            <a:r>
              <a:rPr lang="en-GB" dirty="0"/>
              <a:t>Pattern – transverse/oblique/spiral/complex</a:t>
            </a:r>
          </a:p>
          <a:p>
            <a:pPr lvl="2"/>
            <a:r>
              <a:rPr lang="en-GB" dirty="0"/>
              <a:t>Comminution – simple/wedge/complex</a:t>
            </a:r>
          </a:p>
          <a:p>
            <a:pPr lvl="2"/>
            <a:r>
              <a:rPr lang="en-GB" dirty="0"/>
              <a:t>Special features</a:t>
            </a:r>
          </a:p>
          <a:p>
            <a:pPr lvl="2"/>
            <a:r>
              <a:rPr lang="en-GB" dirty="0"/>
              <a:t>Displacement</a:t>
            </a:r>
          </a:p>
          <a:p>
            <a:pPr lvl="2"/>
            <a:r>
              <a:rPr lang="en-GB" dirty="0"/>
              <a:t>Angulation (tilt)</a:t>
            </a:r>
          </a:p>
          <a:p>
            <a:pPr lvl="2"/>
            <a:r>
              <a:rPr lang="en-GB" dirty="0"/>
              <a:t>Axial rotation</a:t>
            </a:r>
          </a:p>
          <a:p>
            <a:pPr lvl="2"/>
            <a:r>
              <a:rPr lang="en-GB" dirty="0"/>
              <a:t>Associated features – dislocation, soft tissue swelling</a:t>
            </a:r>
          </a:p>
        </p:txBody>
      </p:sp>
    </p:spTree>
    <p:extLst>
      <p:ext uri="{BB962C8B-B14F-4D97-AF65-F5344CB8AC3E}">
        <p14:creationId xmlns:p14="http://schemas.microsoft.com/office/powerpoint/2010/main" val="3718018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2820"/>
            <a:ext cx="8229600" cy="1143000"/>
          </a:xfrm>
        </p:spPr>
        <p:txBody>
          <a:bodyPr/>
          <a:lstStyle/>
          <a:p>
            <a:r>
              <a:rPr lang="en-GB" dirty="0"/>
              <a:t>Principles of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877272"/>
          </a:xfrm>
        </p:spPr>
        <p:txBody>
          <a:bodyPr>
            <a:normAutofit fontScale="62500" lnSpcReduction="20000"/>
          </a:bodyPr>
          <a:lstStyle/>
          <a:p>
            <a:r>
              <a:rPr lang="en-GB" dirty="0" err="1"/>
              <a:t>Resus</a:t>
            </a:r>
            <a:r>
              <a:rPr lang="en-GB" dirty="0"/>
              <a:t> </a:t>
            </a:r>
          </a:p>
          <a:p>
            <a:pPr lvl="1"/>
            <a:r>
              <a:rPr lang="en-GB" dirty="0"/>
              <a:t>ATLS, temporary splint, reposition if overlying skin at risk, if open give </a:t>
            </a:r>
            <a:r>
              <a:rPr lang="en-GB" dirty="0" err="1"/>
              <a:t>abx</a:t>
            </a:r>
            <a:r>
              <a:rPr lang="en-GB" dirty="0"/>
              <a:t> and take photos</a:t>
            </a:r>
          </a:p>
          <a:p>
            <a:r>
              <a:rPr lang="en-GB" dirty="0"/>
              <a:t>Reduce</a:t>
            </a:r>
          </a:p>
          <a:p>
            <a:pPr lvl="1"/>
            <a:r>
              <a:rPr lang="en-GB" dirty="0"/>
              <a:t>Required if slight displacement in functionally vital area or significantly displaced/angulated/rotated</a:t>
            </a:r>
          </a:p>
          <a:p>
            <a:pPr lvl="1"/>
            <a:r>
              <a:rPr lang="en-GB" dirty="0"/>
              <a:t>Not if </a:t>
            </a:r>
            <a:r>
              <a:rPr lang="en-GB" dirty="0" err="1"/>
              <a:t>undisplaced</a:t>
            </a:r>
            <a:r>
              <a:rPr lang="en-GB" dirty="0"/>
              <a:t>/risk outweighs benefit</a:t>
            </a:r>
          </a:p>
          <a:p>
            <a:pPr lvl="1"/>
            <a:r>
              <a:rPr lang="en-GB" dirty="0"/>
              <a:t>Process	</a:t>
            </a:r>
          </a:p>
          <a:p>
            <a:pPr lvl="2"/>
            <a:r>
              <a:rPr lang="en-GB" dirty="0"/>
              <a:t>Closed – manipulation under anaesthesia</a:t>
            </a:r>
          </a:p>
          <a:p>
            <a:pPr lvl="2"/>
            <a:r>
              <a:rPr lang="en-GB" dirty="0"/>
              <a:t>Open reduction – if internal fixation required/fracture is open</a:t>
            </a:r>
          </a:p>
          <a:p>
            <a:pPr lvl="2"/>
            <a:r>
              <a:rPr lang="en-GB" dirty="0"/>
              <a:t>Continuous traction – used in cervical spine injuries </a:t>
            </a:r>
          </a:p>
          <a:p>
            <a:r>
              <a:rPr lang="en-GB" dirty="0"/>
              <a:t>Restrict</a:t>
            </a:r>
          </a:p>
          <a:p>
            <a:pPr lvl="1"/>
            <a:r>
              <a:rPr lang="en-GB" dirty="0"/>
              <a:t>Non-rigid support – slings/collar and cuff</a:t>
            </a:r>
          </a:p>
          <a:p>
            <a:pPr lvl="1"/>
            <a:r>
              <a:rPr lang="en-GB" dirty="0"/>
              <a:t>Immobilisation with cast – plaster slab changed with lightweight cast after swelling subsides</a:t>
            </a:r>
          </a:p>
          <a:p>
            <a:pPr lvl="1"/>
            <a:r>
              <a:rPr lang="en-GB" dirty="0"/>
              <a:t>Internal fixation – compression plates/IM nails </a:t>
            </a:r>
          </a:p>
          <a:p>
            <a:pPr lvl="2"/>
            <a:r>
              <a:rPr lang="en-GB" dirty="0"/>
              <a:t>Indications: fractures requiring open reduction, unstable fractures, intra-articular fractures, multiple injury patient</a:t>
            </a:r>
          </a:p>
          <a:p>
            <a:pPr lvl="2"/>
            <a:r>
              <a:rPr lang="en-GB" dirty="0"/>
              <a:t>Advantages: absolute stability, primary bone healing, earlier discharge</a:t>
            </a:r>
          </a:p>
          <a:p>
            <a:pPr lvl="2"/>
            <a:r>
              <a:rPr lang="en-GB" dirty="0"/>
              <a:t>Complications: infection, failure of fixation</a:t>
            </a:r>
          </a:p>
          <a:p>
            <a:pPr lvl="1"/>
            <a:r>
              <a:rPr lang="en-GB" dirty="0"/>
              <a:t>External fixation</a:t>
            </a:r>
          </a:p>
          <a:p>
            <a:pPr lvl="2"/>
            <a:r>
              <a:rPr lang="en-GB" dirty="0"/>
              <a:t>Advantages: rapid, stabilises </a:t>
            </a:r>
            <a:r>
              <a:rPr lang="en-GB" dirty="0" err="1"/>
              <a:t>comminuted</a:t>
            </a:r>
            <a:r>
              <a:rPr lang="en-GB" dirty="0"/>
              <a:t> fractures </a:t>
            </a:r>
          </a:p>
          <a:p>
            <a:pPr lvl="2"/>
            <a:r>
              <a:rPr lang="en-GB" dirty="0"/>
              <a:t>Complications: pin-track infection, delayed union</a:t>
            </a:r>
          </a:p>
          <a:p>
            <a:pPr lvl="1"/>
            <a:r>
              <a:rPr lang="en-GB" dirty="0"/>
              <a:t>Consideration of soft tissue injuries</a:t>
            </a:r>
          </a:p>
          <a:p>
            <a:pPr lvl="2"/>
            <a:r>
              <a:rPr lang="en-GB" dirty="0"/>
              <a:t>Open fractures – swab, photo, dressing, </a:t>
            </a:r>
            <a:r>
              <a:rPr lang="en-GB" dirty="0" err="1"/>
              <a:t>abx</a:t>
            </a:r>
            <a:r>
              <a:rPr lang="en-GB" dirty="0"/>
              <a:t>, tetanus, lavage under GA</a:t>
            </a:r>
          </a:p>
          <a:p>
            <a:pPr lvl="2"/>
            <a:r>
              <a:rPr lang="en-GB" dirty="0"/>
              <a:t>Crush </a:t>
            </a:r>
            <a:r>
              <a:rPr lang="en-GB" dirty="0" err="1"/>
              <a:t>inujury</a:t>
            </a:r>
            <a:r>
              <a:rPr lang="en-GB" dirty="0"/>
              <a:t> – compartment syndrome </a:t>
            </a:r>
          </a:p>
          <a:p>
            <a:r>
              <a:rPr lang="en-GB" dirty="0"/>
              <a:t>Rehab </a:t>
            </a:r>
          </a:p>
        </p:txBody>
      </p:sp>
    </p:spTree>
    <p:extLst>
      <p:ext uri="{BB962C8B-B14F-4D97-AF65-F5344CB8AC3E}">
        <p14:creationId xmlns:p14="http://schemas.microsoft.com/office/powerpoint/2010/main" val="2943597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en-GB" dirty="0"/>
              <a:t>Complications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124744"/>
            <a:ext cx="3970784" cy="5904656"/>
          </a:xfrm>
        </p:spPr>
        <p:txBody>
          <a:bodyPr>
            <a:normAutofit fontScale="55000" lnSpcReduction="20000"/>
          </a:bodyPr>
          <a:lstStyle/>
          <a:p>
            <a:r>
              <a:rPr lang="en-GB" dirty="0"/>
              <a:t>Early general</a:t>
            </a:r>
          </a:p>
          <a:p>
            <a:pPr lvl="1"/>
            <a:r>
              <a:rPr lang="en-GB" dirty="0" err="1"/>
              <a:t>Hypovolaemic</a:t>
            </a:r>
            <a:r>
              <a:rPr lang="en-GB" dirty="0"/>
              <a:t> shock – due to blood loss</a:t>
            </a:r>
          </a:p>
          <a:p>
            <a:pPr lvl="1"/>
            <a:r>
              <a:rPr lang="en-GB" dirty="0"/>
              <a:t>DIC – causes consumption of clotting factors resulting in uncontrolled bleeding, </a:t>
            </a:r>
            <a:r>
              <a:rPr lang="en-GB" dirty="0" err="1"/>
              <a:t>Tx</a:t>
            </a:r>
            <a:r>
              <a:rPr lang="en-GB" dirty="0"/>
              <a:t> = platelets and clotting factors </a:t>
            </a:r>
          </a:p>
          <a:p>
            <a:pPr lvl="1"/>
            <a:r>
              <a:rPr lang="en-GB" dirty="0"/>
              <a:t>SIRS – pyrexia, tachycardia, </a:t>
            </a:r>
            <a:r>
              <a:rPr lang="en-GB" dirty="0" err="1"/>
              <a:t>tachypnoea</a:t>
            </a:r>
            <a:r>
              <a:rPr lang="en-GB" dirty="0"/>
              <a:t>, high WCC</a:t>
            </a:r>
          </a:p>
          <a:p>
            <a:pPr lvl="1"/>
            <a:r>
              <a:rPr lang="en-GB" dirty="0"/>
              <a:t>Fat embolism – long bone fractures; petechial rash + confusion + hypoxia, embolism of microvasculature by fat globules </a:t>
            </a:r>
          </a:p>
          <a:p>
            <a:r>
              <a:rPr lang="en-GB" dirty="0"/>
              <a:t>Early local</a:t>
            </a:r>
          </a:p>
          <a:p>
            <a:pPr lvl="1"/>
            <a:r>
              <a:rPr lang="en-GB" dirty="0"/>
              <a:t>Artery/nerve injury – GET DIAGRAMS OF NERVE AND ARTERY INJURIES PAGE 512	</a:t>
            </a:r>
          </a:p>
          <a:p>
            <a:pPr lvl="2"/>
            <a:r>
              <a:rPr lang="en-GB" dirty="0" err="1"/>
              <a:t>Neuropraxia</a:t>
            </a:r>
            <a:r>
              <a:rPr lang="en-GB" dirty="0"/>
              <a:t> = </a:t>
            </a:r>
            <a:r>
              <a:rPr lang="en-GB" dirty="0" err="1"/>
              <a:t>condution</a:t>
            </a:r>
            <a:r>
              <a:rPr lang="en-GB" dirty="0"/>
              <a:t> block that resolves, </a:t>
            </a:r>
            <a:r>
              <a:rPr lang="en-GB" dirty="0" err="1"/>
              <a:t>axonotmesis</a:t>
            </a:r>
            <a:r>
              <a:rPr lang="en-GB" dirty="0"/>
              <a:t> = axon divided and may recover, </a:t>
            </a:r>
            <a:r>
              <a:rPr lang="en-GB" dirty="0" err="1"/>
              <a:t>neurotmesis</a:t>
            </a:r>
            <a:r>
              <a:rPr lang="en-GB" dirty="0"/>
              <a:t> = axon and nerve sheath divided, little chance of recovery </a:t>
            </a:r>
          </a:p>
          <a:p>
            <a:pPr lvl="1"/>
            <a:r>
              <a:rPr lang="en-GB" dirty="0"/>
              <a:t>Compartment syndrome</a:t>
            </a:r>
          </a:p>
          <a:p>
            <a:pPr lvl="1"/>
            <a:r>
              <a:rPr lang="en-GB" dirty="0"/>
              <a:t>Infection – </a:t>
            </a:r>
            <a:r>
              <a:rPr lang="en-GB" dirty="0" err="1"/>
              <a:t>cellultis</a:t>
            </a:r>
            <a:r>
              <a:rPr lang="en-GB" dirty="0"/>
              <a:t> (group b strep), gas gangrene (shock, discoloured limb, caused by clostridium that produces CO2 in wound, requires debridement), tetanus (flu like symptoms caused by toxin production, requires debridement and </a:t>
            </a:r>
            <a:r>
              <a:rPr lang="en-GB" dirty="0" err="1"/>
              <a:t>abx</a:t>
            </a:r>
            <a:r>
              <a:rPr lang="en-GB" dirty="0"/>
              <a:t>, prophylaxis if &gt;10 years since last dose), necrotising fasciitis (infection of dermis, s </a:t>
            </a:r>
            <a:r>
              <a:rPr lang="en-GB" dirty="0" err="1"/>
              <a:t>pyogenes</a:t>
            </a:r>
            <a:r>
              <a:rPr lang="en-GB" dirty="0"/>
              <a:t>, requires debridement and </a:t>
            </a:r>
            <a:r>
              <a:rPr lang="en-GB" dirty="0" err="1"/>
              <a:t>abx</a:t>
            </a:r>
            <a:r>
              <a:rPr lang="en-GB" dirty="0"/>
              <a:t>)</a:t>
            </a:r>
          </a:p>
          <a:p>
            <a:pPr lvl="1"/>
            <a:r>
              <a:rPr lang="en-GB" dirty="0"/>
              <a:t>Soft tissue compromise – need to cover via closure/graft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1960" y="1196752"/>
            <a:ext cx="4716016" cy="51352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prstClr val="black"/>
                </a:solidFill>
              </a:rPr>
              <a:t>Late general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DVT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PE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UTI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LRTI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Disuse atrophy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Psychosocial </a:t>
            </a:r>
          </a:p>
          <a:p>
            <a:pPr marL="342900" lvl="0" indent="-3429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prstClr val="black"/>
                </a:solidFill>
              </a:rPr>
              <a:t>Late local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Delayed union/non-union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Infection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Stiffness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Osteoarthritis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Avascular necrosis – commonly femoral head, proximal scaphoid, humeral head, body of talus; pain + </a:t>
            </a:r>
            <a:r>
              <a:rPr lang="en-GB" sz="1200" dirty="0" err="1">
                <a:solidFill>
                  <a:prstClr val="black"/>
                </a:solidFill>
              </a:rPr>
              <a:t>chondrolysis</a:t>
            </a:r>
            <a:r>
              <a:rPr lang="en-GB" sz="1200" dirty="0">
                <a:solidFill>
                  <a:prstClr val="black"/>
                </a:solidFill>
              </a:rPr>
              <a:t> + articular collapse; requires revascularisation 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Myositis </a:t>
            </a:r>
            <a:r>
              <a:rPr lang="en-GB" sz="1200" dirty="0" err="1">
                <a:solidFill>
                  <a:prstClr val="black"/>
                </a:solidFill>
              </a:rPr>
              <a:t>ossificans</a:t>
            </a:r>
            <a:r>
              <a:rPr lang="en-GB" sz="1200" dirty="0">
                <a:solidFill>
                  <a:prstClr val="black"/>
                </a:solidFill>
              </a:rPr>
              <a:t> – calcification within muscle, sites = quadriceps, </a:t>
            </a:r>
            <a:r>
              <a:rPr lang="en-GB" sz="1200" dirty="0" err="1">
                <a:solidFill>
                  <a:prstClr val="black"/>
                </a:solidFill>
              </a:rPr>
              <a:t>gluteals</a:t>
            </a:r>
            <a:r>
              <a:rPr lang="en-GB" sz="1200" dirty="0">
                <a:solidFill>
                  <a:prstClr val="black"/>
                </a:solidFill>
              </a:rPr>
              <a:t>, biceps; </a:t>
            </a:r>
            <a:r>
              <a:rPr lang="en-GB" sz="1200" dirty="0" err="1">
                <a:solidFill>
                  <a:prstClr val="black"/>
                </a:solidFill>
              </a:rPr>
              <a:t>tx</a:t>
            </a:r>
            <a:r>
              <a:rPr lang="en-GB" sz="1200" dirty="0">
                <a:solidFill>
                  <a:prstClr val="black"/>
                </a:solidFill>
              </a:rPr>
              <a:t> = NSAIDs</a:t>
            </a:r>
          </a:p>
          <a:p>
            <a:pPr marL="742950" lvl="1" indent="-28575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200" dirty="0">
                <a:solidFill>
                  <a:prstClr val="black"/>
                </a:solidFill>
              </a:rPr>
              <a:t>Complex regional pain syndrome </a:t>
            </a: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Type 1 – pain + stiffness + swelling + colour change (red); SELF LIMITING, requires </a:t>
            </a:r>
            <a:r>
              <a:rPr lang="en-GB" sz="1100" dirty="0" err="1">
                <a:solidFill>
                  <a:prstClr val="black"/>
                </a:solidFill>
              </a:rPr>
              <a:t>physio</a:t>
            </a:r>
            <a:r>
              <a:rPr lang="en-GB" sz="1100" dirty="0">
                <a:solidFill>
                  <a:prstClr val="black"/>
                </a:solidFill>
              </a:rPr>
              <a:t> and analgesia</a:t>
            </a:r>
          </a:p>
          <a:p>
            <a:pPr marL="1600200" lvl="3" indent="-228600">
              <a:spcBef>
                <a:spcPct val="20000"/>
              </a:spcBef>
              <a:buFont typeface="Arial" panose="020B0604020202020204" pitchFamily="34" charset="0"/>
              <a:buChar char="–"/>
            </a:pPr>
            <a:r>
              <a:rPr lang="en-GB" sz="1050" dirty="0">
                <a:solidFill>
                  <a:prstClr val="black"/>
                </a:solidFill>
              </a:rPr>
              <a:t>Stages: 1 (pain and tenderness) </a:t>
            </a:r>
            <a:r>
              <a:rPr lang="en-GB" sz="1050" dirty="0">
                <a:solidFill>
                  <a:prstClr val="black"/>
                </a:solidFill>
                <a:sym typeface="Wingdings" panose="05000000000000000000" pitchFamily="2" charset="2"/>
              </a:rPr>
              <a:t> stage 2 (cool and sweaty)  stage 3 (stiffness and osteoporosis)</a:t>
            </a:r>
            <a:endParaRPr lang="en-GB" sz="1050" dirty="0">
              <a:solidFill>
                <a:prstClr val="black"/>
              </a:solidFill>
            </a:endParaRPr>
          </a:p>
          <a:p>
            <a:pPr marL="1143000" lvl="2" indent="-228600">
              <a:spcBef>
                <a:spcPct val="20000"/>
              </a:spcBef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prstClr val="black"/>
                </a:solidFill>
              </a:rPr>
              <a:t>Type 2  - type 1 with </a:t>
            </a:r>
            <a:r>
              <a:rPr lang="en-GB" sz="1100" dirty="0" err="1">
                <a:solidFill>
                  <a:prstClr val="black"/>
                </a:solidFill>
              </a:rPr>
              <a:t>assocaited</a:t>
            </a:r>
            <a:r>
              <a:rPr lang="en-GB" sz="1100" dirty="0">
                <a:solidFill>
                  <a:prstClr val="black"/>
                </a:solidFill>
              </a:rPr>
              <a:t> nerve lesion; requires PREGABALIN </a:t>
            </a:r>
          </a:p>
        </p:txBody>
      </p:sp>
    </p:spTree>
    <p:extLst>
      <p:ext uri="{BB962C8B-B14F-4D97-AF65-F5344CB8AC3E}">
        <p14:creationId xmlns:p14="http://schemas.microsoft.com/office/powerpoint/2010/main" val="280099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fractures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825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3610744" cy="1143000"/>
          </a:xfrm>
        </p:spPr>
        <p:txBody>
          <a:bodyPr/>
          <a:lstStyle/>
          <a:p>
            <a:r>
              <a:rPr lang="en-GB" dirty="0"/>
              <a:t>Upper Limb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" y="692696"/>
            <a:ext cx="4114800" cy="6048672"/>
          </a:xfrm>
        </p:spPr>
        <p:txBody>
          <a:bodyPr>
            <a:normAutofit fontScale="55000" lnSpcReduction="20000"/>
          </a:bodyPr>
          <a:lstStyle/>
          <a:p>
            <a:r>
              <a:rPr lang="en-GB" b="1" dirty="0"/>
              <a:t>Shoulder and </a:t>
            </a:r>
            <a:r>
              <a:rPr lang="en-GB" b="1" dirty="0" err="1"/>
              <a:t>humerus</a:t>
            </a:r>
            <a:endParaRPr lang="en-GB" b="1" dirty="0"/>
          </a:p>
          <a:p>
            <a:pPr lvl="1"/>
            <a:r>
              <a:rPr lang="en-GB" dirty="0"/>
              <a:t>Anterior shoulder dislocation</a:t>
            </a:r>
          </a:p>
          <a:p>
            <a:pPr lvl="2"/>
            <a:r>
              <a:rPr lang="en-GB" dirty="0"/>
              <a:t>More common</a:t>
            </a:r>
          </a:p>
          <a:p>
            <a:pPr lvl="2"/>
            <a:r>
              <a:rPr lang="en-GB" dirty="0"/>
              <a:t>Pain, loss of sensation over badge area if axillary nerve damaged</a:t>
            </a:r>
          </a:p>
          <a:p>
            <a:pPr lvl="2"/>
            <a:r>
              <a:rPr lang="en-GB" dirty="0" err="1"/>
              <a:t>Tx</a:t>
            </a:r>
            <a:r>
              <a:rPr lang="en-GB" dirty="0"/>
              <a:t>: reduce (under GA – TEAR (traction, external rotation, adduction, rotation (internal)), rehab</a:t>
            </a:r>
          </a:p>
          <a:p>
            <a:pPr lvl="1"/>
            <a:r>
              <a:rPr lang="en-GB" dirty="0"/>
              <a:t>Posterior shoulder dislocation</a:t>
            </a:r>
          </a:p>
          <a:p>
            <a:pPr lvl="2"/>
            <a:r>
              <a:rPr lang="en-GB" dirty="0"/>
              <a:t>Light bulb sign on XR</a:t>
            </a:r>
          </a:p>
          <a:p>
            <a:pPr lvl="2"/>
            <a:r>
              <a:rPr lang="en-GB" dirty="0" err="1"/>
              <a:t>Tx</a:t>
            </a:r>
            <a:r>
              <a:rPr lang="en-GB" dirty="0"/>
              <a:t>: reduce (traction and external rotation), rehab</a:t>
            </a:r>
          </a:p>
          <a:p>
            <a:pPr lvl="1"/>
            <a:r>
              <a:rPr lang="en-GB" dirty="0"/>
              <a:t>Clavicle fracture</a:t>
            </a:r>
          </a:p>
          <a:p>
            <a:pPr lvl="2"/>
            <a:r>
              <a:rPr lang="en-GB" dirty="0"/>
              <a:t>Junction of middle and outer thirds</a:t>
            </a:r>
          </a:p>
          <a:p>
            <a:pPr lvl="2"/>
            <a:r>
              <a:rPr lang="en-GB" dirty="0"/>
              <a:t>Types:</a:t>
            </a:r>
          </a:p>
          <a:p>
            <a:pPr lvl="3"/>
            <a:r>
              <a:rPr lang="en-GB" dirty="0"/>
              <a:t>Subluxations/dislocations</a:t>
            </a:r>
          </a:p>
          <a:p>
            <a:pPr lvl="3"/>
            <a:r>
              <a:rPr lang="en-GB" dirty="0"/>
              <a:t>Greenstick fracture – children</a:t>
            </a:r>
          </a:p>
          <a:p>
            <a:pPr lvl="3"/>
            <a:r>
              <a:rPr lang="en-GB" dirty="0" err="1"/>
              <a:t>Undisplaced</a:t>
            </a:r>
            <a:r>
              <a:rPr lang="en-GB" dirty="0"/>
              <a:t> – conservative treatment only</a:t>
            </a:r>
          </a:p>
          <a:p>
            <a:pPr lvl="3"/>
            <a:r>
              <a:rPr lang="en-GB" dirty="0"/>
              <a:t>Displaced</a:t>
            </a:r>
          </a:p>
          <a:p>
            <a:pPr lvl="3"/>
            <a:r>
              <a:rPr lang="en-GB" dirty="0"/>
              <a:t>Non-union – indication for internal fixation</a:t>
            </a:r>
          </a:p>
          <a:p>
            <a:pPr lvl="1"/>
            <a:r>
              <a:rPr lang="en-GB" dirty="0" err="1"/>
              <a:t>Humerus</a:t>
            </a:r>
            <a:r>
              <a:rPr lang="en-GB" dirty="0"/>
              <a:t> fracture</a:t>
            </a:r>
          </a:p>
          <a:p>
            <a:pPr lvl="2"/>
            <a:r>
              <a:rPr lang="en-GB" dirty="0"/>
              <a:t>Anatomy: surgical neck </a:t>
            </a:r>
            <a:r>
              <a:rPr lang="en-GB" dirty="0">
                <a:sym typeface="Wingdings" panose="05000000000000000000" pitchFamily="2" charset="2"/>
              </a:rPr>
              <a:t> axillary nerve; spiral groove  radial nerve; medial epicondyle  ulnar nerve </a:t>
            </a:r>
          </a:p>
          <a:p>
            <a:pPr lvl="2"/>
            <a:r>
              <a:rPr lang="en-GB" dirty="0">
                <a:sym typeface="Wingdings" panose="05000000000000000000" pitchFamily="2" charset="2"/>
              </a:rPr>
              <a:t>Proximal fractures (surgical neck/greater tuberosity/lesser tuberosity)  - described by how many parts involved</a:t>
            </a:r>
          </a:p>
          <a:p>
            <a:pPr lvl="3"/>
            <a:r>
              <a:rPr lang="en-GB" dirty="0" err="1">
                <a:sym typeface="Wingdings" panose="05000000000000000000" pitchFamily="2" charset="2"/>
              </a:rPr>
              <a:t>Neer’s</a:t>
            </a:r>
            <a:r>
              <a:rPr lang="en-GB" dirty="0">
                <a:sym typeface="Wingdings" panose="05000000000000000000" pitchFamily="2" charset="2"/>
              </a:rPr>
              <a:t> classification </a:t>
            </a:r>
          </a:p>
          <a:p>
            <a:pPr lvl="3"/>
            <a:r>
              <a:rPr lang="en-GB" dirty="0" err="1">
                <a:sym typeface="Wingdings" panose="05000000000000000000" pitchFamily="2" charset="2"/>
              </a:rPr>
              <a:t>Tx</a:t>
            </a:r>
            <a:r>
              <a:rPr lang="en-GB" dirty="0">
                <a:sym typeface="Wingdings" panose="05000000000000000000" pitchFamily="2" charset="2"/>
              </a:rPr>
              <a:t>: conservative, ORIF if complicated </a:t>
            </a:r>
          </a:p>
          <a:p>
            <a:pPr lvl="2"/>
            <a:r>
              <a:rPr lang="en-GB" dirty="0"/>
              <a:t>Shaft fractures – associated radial nerve damage</a:t>
            </a:r>
          </a:p>
          <a:p>
            <a:pPr lvl="3"/>
            <a:r>
              <a:rPr lang="en-GB" dirty="0" err="1"/>
              <a:t>Tx</a:t>
            </a:r>
            <a:r>
              <a:rPr lang="en-GB" dirty="0"/>
              <a:t>: conservative, ORIF if complicated </a:t>
            </a:r>
          </a:p>
        </p:txBody>
      </p:sp>
      <p:sp>
        <p:nvSpPr>
          <p:cNvPr id="5" name="Rectangle 4"/>
          <p:cNvSpPr/>
          <p:nvPr/>
        </p:nvSpPr>
        <p:spPr>
          <a:xfrm>
            <a:off x="4211960" y="116632"/>
            <a:ext cx="4572000" cy="647100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Elbow</a:t>
            </a:r>
            <a:r>
              <a:rPr lang="en-GB" sz="1400" dirty="0"/>
              <a:t> - </a:t>
            </a:r>
            <a:r>
              <a:rPr lang="en-GB" sz="1200" dirty="0"/>
              <a:t>complications (reduced ROM, prolonged immobility, posterior interosseous nerve damage, myositis </a:t>
            </a:r>
            <a:r>
              <a:rPr lang="en-GB" sz="1200" dirty="0" err="1"/>
              <a:t>ossificans</a:t>
            </a:r>
            <a:r>
              <a:rPr lang="en-GB" sz="1200" dirty="0"/>
              <a:t>, ulnar nerve damage)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/>
              <a:t>Adult supracondylar fracture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050" dirty="0" err="1"/>
              <a:t>Tx</a:t>
            </a:r>
            <a:r>
              <a:rPr lang="en-GB" sz="1050" dirty="0"/>
              <a:t>: conservative, ORIF if displaced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 err="1"/>
              <a:t>Intercondylar</a:t>
            </a:r>
            <a:r>
              <a:rPr lang="en-GB" sz="1100" dirty="0"/>
              <a:t> fracture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050" dirty="0" err="1"/>
              <a:t>Tx</a:t>
            </a:r>
            <a:r>
              <a:rPr lang="en-GB" sz="1050" dirty="0"/>
              <a:t>: conservative, immobilise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050" dirty="0"/>
              <a:t>Olecranon fractures (immobilisation/screw or plate fixation)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/>
              <a:t>Coronoid fracture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050" dirty="0"/>
              <a:t>Simple avulsion/half of coronoid/more than half coronoid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050" dirty="0" err="1"/>
              <a:t>Tx</a:t>
            </a:r>
            <a:r>
              <a:rPr lang="en-GB" sz="1050" dirty="0"/>
              <a:t>: conservative, IF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050" dirty="0"/>
              <a:t>Radial head fractures (immobilisation, ORIF)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/>
              <a:t>Radial neck fracture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100" dirty="0"/>
              <a:t>Common in children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100" dirty="0" err="1"/>
              <a:t>Tx</a:t>
            </a:r>
            <a:r>
              <a:rPr lang="en-GB" sz="1100" dirty="0"/>
              <a:t>: immobilisation, MUA if angulation, ORIF if dislocated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Radial/ulnar fractures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 err="1"/>
              <a:t>Monteggia</a:t>
            </a:r>
            <a:r>
              <a:rPr lang="en-GB" sz="1100" dirty="0"/>
              <a:t> fracture – fracture of proximal ulnar with dislocation of radial head, requires ORIF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 err="1"/>
              <a:t>Galeazzi</a:t>
            </a:r>
            <a:r>
              <a:rPr lang="en-GB" sz="1100" dirty="0"/>
              <a:t> fracture – fracture of shaft of radius with dislocation of distal ulna, requires ORIF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100" dirty="0"/>
              <a:t>Forearm bone shaft fractures – requires MUA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100" dirty="0"/>
              <a:t>Complications: compartment syndrome, non-union, </a:t>
            </a:r>
            <a:r>
              <a:rPr lang="en-GB" sz="1100" dirty="0" err="1"/>
              <a:t>synostosis</a:t>
            </a:r>
            <a:r>
              <a:rPr lang="en-GB" sz="1100" dirty="0"/>
              <a:t>, </a:t>
            </a:r>
            <a:r>
              <a:rPr lang="en-GB" sz="1100" dirty="0" err="1"/>
              <a:t>malunion</a:t>
            </a:r>
            <a:r>
              <a:rPr lang="en-GB" sz="1100" dirty="0"/>
              <a:t>, </a:t>
            </a:r>
            <a:r>
              <a:rPr lang="en-GB" sz="1100" dirty="0" err="1"/>
              <a:t>refracture</a:t>
            </a:r>
            <a:endParaRPr lang="en-GB" sz="11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Lower radius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err="1"/>
              <a:t>Colles</a:t>
            </a:r>
            <a:r>
              <a:rPr lang="en-GB" sz="1200" dirty="0"/>
              <a:t>’: dorsal and radial displacement of distal fragment (DINNER FORK)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200" dirty="0" err="1"/>
              <a:t>Tx</a:t>
            </a:r>
            <a:r>
              <a:rPr lang="en-GB" sz="1200" dirty="0"/>
              <a:t>: reduction via MUA 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GB" sz="1200" dirty="0"/>
              <a:t>Risk of carpal tunnel syndrome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 err="1"/>
              <a:t>Bartons</a:t>
            </a:r>
            <a:r>
              <a:rPr lang="en-GB" sz="1200" dirty="0"/>
              <a:t>: fracture of dorsal lip of distal radius and subluxation of carpus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Smith’s: distal radial fracture with volar displacement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400" b="1" dirty="0"/>
              <a:t>Wrist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Scaphoid: at risk of AVN, </a:t>
            </a:r>
            <a:r>
              <a:rPr lang="en-GB" sz="1200" dirty="0" err="1"/>
              <a:t>tx</a:t>
            </a:r>
            <a:r>
              <a:rPr lang="en-GB" sz="1200" dirty="0"/>
              <a:t> = immobilise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GB" sz="1200" dirty="0"/>
              <a:t>Dislocation of lunate: requires ORIF, risk of median nerve injury </a:t>
            </a:r>
          </a:p>
        </p:txBody>
      </p:sp>
    </p:spTree>
    <p:extLst>
      <p:ext uri="{BB962C8B-B14F-4D97-AF65-F5344CB8AC3E}">
        <p14:creationId xmlns:p14="http://schemas.microsoft.com/office/powerpoint/2010/main" val="18194812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Lower Limb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464" y="1484784"/>
            <a:ext cx="7839000" cy="5616624"/>
          </a:xfrm>
        </p:spPr>
        <p:txBody>
          <a:bodyPr>
            <a:normAutofit fontScale="70000" lnSpcReduction="20000"/>
          </a:bodyPr>
          <a:lstStyle/>
          <a:p>
            <a:r>
              <a:rPr lang="en-GB" dirty="0"/>
              <a:t>Proximal femur</a:t>
            </a:r>
          </a:p>
          <a:p>
            <a:pPr lvl="1"/>
            <a:r>
              <a:rPr lang="en-GB" dirty="0"/>
              <a:t>Children = SUFE, elderly = #NOF</a:t>
            </a:r>
          </a:p>
          <a:p>
            <a:pPr lvl="1"/>
            <a:r>
              <a:rPr lang="en-GB" dirty="0"/>
              <a:t>At risk of AVN (</a:t>
            </a:r>
            <a:r>
              <a:rPr lang="en-GB" dirty="0" err="1"/>
              <a:t>retinacular</a:t>
            </a:r>
            <a:r>
              <a:rPr lang="en-GB" dirty="0"/>
              <a:t> vessels disrupted in </a:t>
            </a:r>
            <a:r>
              <a:rPr lang="en-GB" dirty="0" err="1"/>
              <a:t>intracapsular</a:t>
            </a:r>
            <a:r>
              <a:rPr lang="en-GB" dirty="0"/>
              <a:t> fractures)</a:t>
            </a:r>
          </a:p>
          <a:p>
            <a:pPr lvl="1"/>
            <a:r>
              <a:rPr lang="en-GB" dirty="0"/>
              <a:t>Types:</a:t>
            </a:r>
          </a:p>
          <a:p>
            <a:pPr lvl="2"/>
            <a:r>
              <a:rPr lang="en-GB" dirty="0" err="1"/>
              <a:t>Intracapsular</a:t>
            </a:r>
            <a:r>
              <a:rPr lang="en-GB" dirty="0"/>
              <a:t> – </a:t>
            </a:r>
            <a:r>
              <a:rPr lang="en-GB" dirty="0" err="1"/>
              <a:t>subcapital</a:t>
            </a:r>
            <a:r>
              <a:rPr lang="en-GB" dirty="0"/>
              <a:t>, </a:t>
            </a:r>
            <a:r>
              <a:rPr lang="en-GB" dirty="0" err="1"/>
              <a:t>transcervical</a:t>
            </a:r>
            <a:r>
              <a:rPr lang="en-GB" dirty="0"/>
              <a:t>, </a:t>
            </a:r>
            <a:r>
              <a:rPr lang="en-GB" dirty="0" err="1"/>
              <a:t>basicervical</a:t>
            </a:r>
            <a:endParaRPr lang="en-GB" dirty="0"/>
          </a:p>
          <a:p>
            <a:pPr lvl="3"/>
            <a:r>
              <a:rPr lang="en-GB" dirty="0"/>
              <a:t>Garden’s classification (1 and 2 </a:t>
            </a:r>
            <a:r>
              <a:rPr lang="en-GB" dirty="0" err="1"/>
              <a:t>undisplaced</a:t>
            </a:r>
            <a:r>
              <a:rPr lang="en-GB" dirty="0"/>
              <a:t>, 3 and 4 displaced)</a:t>
            </a:r>
          </a:p>
          <a:p>
            <a:pPr lvl="3"/>
            <a:r>
              <a:rPr lang="en-GB" dirty="0" err="1"/>
              <a:t>Tx</a:t>
            </a:r>
            <a:r>
              <a:rPr lang="en-GB" dirty="0"/>
              <a:t>: 1 and 2 screw, 3 and 4 – GET RHYME FROM FINALS NOTES</a:t>
            </a:r>
          </a:p>
          <a:p>
            <a:pPr lvl="2"/>
            <a:r>
              <a:rPr lang="en-GB" dirty="0" err="1"/>
              <a:t>Extracapsular</a:t>
            </a:r>
            <a:r>
              <a:rPr lang="en-GB" dirty="0"/>
              <a:t> – intertrochanteric, </a:t>
            </a:r>
            <a:r>
              <a:rPr lang="en-GB" dirty="0" err="1"/>
              <a:t>subtrochanteric</a:t>
            </a:r>
            <a:r>
              <a:rPr lang="en-GB" dirty="0"/>
              <a:t>, basal</a:t>
            </a:r>
          </a:p>
          <a:p>
            <a:pPr lvl="3"/>
            <a:r>
              <a:rPr lang="en-GB" dirty="0" err="1"/>
              <a:t>Tx</a:t>
            </a:r>
            <a:r>
              <a:rPr lang="en-GB" dirty="0"/>
              <a:t>: reduction and fixation (dynamic hip screw/IM fixation) </a:t>
            </a:r>
          </a:p>
          <a:p>
            <a:r>
              <a:rPr lang="en-GB" dirty="0"/>
              <a:t>Femoral shaft</a:t>
            </a:r>
          </a:p>
          <a:p>
            <a:pPr lvl="1"/>
            <a:r>
              <a:rPr lang="en-GB" dirty="0"/>
              <a:t>Risk of high blood loss and fat embolism </a:t>
            </a:r>
          </a:p>
          <a:p>
            <a:pPr lvl="1"/>
            <a:r>
              <a:rPr lang="en-GB" dirty="0"/>
              <a:t>Reduce early (ATLS), definitive treatment = IM nail</a:t>
            </a:r>
          </a:p>
          <a:p>
            <a:r>
              <a:rPr lang="en-GB" dirty="0"/>
              <a:t>Distal femoral fractures</a:t>
            </a:r>
          </a:p>
          <a:p>
            <a:pPr lvl="1"/>
            <a:r>
              <a:rPr lang="en-GB" dirty="0"/>
              <a:t>Trauma/osteoporosis </a:t>
            </a:r>
          </a:p>
          <a:p>
            <a:r>
              <a:rPr lang="en-GB" dirty="0"/>
              <a:t>Tibia/fibula fractures</a:t>
            </a:r>
          </a:p>
          <a:p>
            <a:pPr lvl="1"/>
            <a:r>
              <a:rPr lang="en-GB" dirty="0" err="1"/>
              <a:t>Tibial</a:t>
            </a:r>
            <a:r>
              <a:rPr lang="en-GB" dirty="0"/>
              <a:t> plateau – </a:t>
            </a:r>
            <a:r>
              <a:rPr lang="en-GB" dirty="0" err="1"/>
              <a:t>Schatzker</a:t>
            </a:r>
            <a:r>
              <a:rPr lang="en-GB" dirty="0"/>
              <a:t> classification, more commonly lateral plateau, requires fixation </a:t>
            </a:r>
          </a:p>
          <a:p>
            <a:pPr lvl="1"/>
            <a:r>
              <a:rPr lang="en-GB" dirty="0" err="1"/>
              <a:t>Tibial</a:t>
            </a:r>
            <a:r>
              <a:rPr lang="en-GB" dirty="0"/>
              <a:t> shaft +/- fibula </a:t>
            </a:r>
            <a:r>
              <a:rPr lang="en-GB" dirty="0" err="1"/>
              <a:t>fracures</a:t>
            </a:r>
            <a:r>
              <a:rPr lang="en-GB" dirty="0"/>
              <a:t> – conservative treatment</a:t>
            </a:r>
          </a:p>
          <a:p>
            <a:r>
              <a:rPr lang="en-GB" dirty="0"/>
              <a:t>Ankle</a:t>
            </a:r>
          </a:p>
          <a:p>
            <a:pPr lvl="1"/>
            <a:r>
              <a:rPr lang="en-GB" dirty="0"/>
              <a:t>Weber-AO </a:t>
            </a:r>
            <a:r>
              <a:rPr lang="en-GB" dirty="0" err="1"/>
              <a:t>classfication</a:t>
            </a:r>
            <a:r>
              <a:rPr lang="en-GB" dirty="0"/>
              <a:t> </a:t>
            </a:r>
          </a:p>
          <a:p>
            <a:pPr lvl="2"/>
            <a:r>
              <a:rPr lang="en-GB" dirty="0"/>
              <a:t>Type A/B/C</a:t>
            </a:r>
          </a:p>
          <a:p>
            <a:pPr lvl="1"/>
            <a:r>
              <a:rPr lang="en-GB" dirty="0" err="1"/>
              <a:t>Tx</a:t>
            </a:r>
            <a:r>
              <a:rPr lang="en-GB" dirty="0"/>
              <a:t>: conservative, fixation if displacement </a:t>
            </a:r>
          </a:p>
          <a:p>
            <a:pPr lvl="1"/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0"/>
            <a:ext cx="2016224" cy="1919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3624" y="2171700"/>
            <a:ext cx="1091952" cy="10919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344" y="3666423"/>
            <a:ext cx="2716560" cy="15307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90855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A2E40"/>
      </a:dk2>
      <a:lt2>
        <a:srgbClr val="EBE7DD"/>
      </a:lt2>
      <a:accent1>
        <a:srgbClr val="69A1AB"/>
      </a:accent1>
      <a:accent2>
        <a:srgbClr val="F2C418"/>
      </a:accent2>
      <a:accent3>
        <a:srgbClr val="87492C"/>
      </a:accent3>
      <a:accent4>
        <a:srgbClr val="4A845E"/>
      </a:accent4>
      <a:accent5>
        <a:srgbClr val="DC9528"/>
      </a:accent5>
      <a:accent6>
        <a:srgbClr val="9A5D78"/>
      </a:accent6>
      <a:hlink>
        <a:srgbClr val="77A1AB"/>
      </a:hlink>
      <a:folHlink>
        <a:srgbClr val="9A5D78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17F9D331-421E-442F-B033-AF5B21A448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139</TotalTime>
  <Words>2072</Words>
  <Application>Microsoft Macintosh PowerPoint</Application>
  <PresentationFormat>On-screen Show (4:3)</PresentationFormat>
  <Paragraphs>267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Franklin Gothic Book</vt:lpstr>
      <vt:lpstr>Wingdings</vt:lpstr>
      <vt:lpstr>Crop</vt:lpstr>
      <vt:lpstr>Trauma – Part 2</vt:lpstr>
      <vt:lpstr>fractures</vt:lpstr>
      <vt:lpstr>Pathophysiology</vt:lpstr>
      <vt:lpstr>Classification</vt:lpstr>
      <vt:lpstr>Principles of Management</vt:lpstr>
      <vt:lpstr>Complications</vt:lpstr>
      <vt:lpstr>Common fractures</vt:lpstr>
      <vt:lpstr>Upper Limb</vt:lpstr>
      <vt:lpstr>Lower Limb</vt:lpstr>
      <vt:lpstr>Pelvic Fractures</vt:lpstr>
      <vt:lpstr>Thoracolumbar Spinal Injuries</vt:lpstr>
      <vt:lpstr>Cervical Spine Fractures</vt:lpstr>
      <vt:lpstr>Fractures in Children</vt:lpstr>
      <vt:lpstr>Soft tissue</vt:lpstr>
      <vt:lpstr>Injuries</vt:lpstr>
      <vt:lpstr>Compartment Syndrome</vt:lpstr>
    </vt:vector>
  </TitlesOfParts>
  <Company>South West Yorkshire NHS Foundation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Trauma – Part 2</dc:title>
  <dc:creator>Britton Danielle</dc:creator>
  <cp:lastModifiedBy>Danielle Britton (UG)</cp:lastModifiedBy>
  <cp:revision>16</cp:revision>
  <dcterms:created xsi:type="dcterms:W3CDTF">2018-01-22T07:35:13Z</dcterms:created>
  <dcterms:modified xsi:type="dcterms:W3CDTF">2024-08-05T13:21:21Z</dcterms:modified>
</cp:coreProperties>
</file>