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1707"/>
  </p:normalViewPr>
  <p:slideViewPr>
    <p:cSldViewPr snapToGrid="0">
      <p:cViewPr varScale="1">
        <p:scale>
          <a:sx n="94" d="100"/>
          <a:sy n="94" d="100"/>
        </p:scale>
        <p:origin x="1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F7531-BC58-4BFD-B95E-1A38DE09A63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BAFDD-9EC0-4587-A9CB-621F52F66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6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62BC3-24DB-437F-A9F7-1C1DA1AD91F6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43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0E29F-0166-4E48-BED1-C74AB82B0031}" type="slidenum">
              <a:rPr lang="en-GB"/>
              <a:pPr/>
              <a:t>14</a:t>
            </a:fld>
            <a:endParaRPr lang="en-GB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A9BE2-CC40-413D-B567-751B116DE2F9}" type="slidenum">
              <a:rPr lang="en-GB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20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3DC28-D180-427B-82E5-38DEA3AD8600}" type="slidenum">
              <a:rPr lang="en-GB"/>
              <a:pPr/>
              <a:t>16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65350" y="0"/>
            <a:ext cx="2301875" cy="1295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931" y="1373200"/>
            <a:ext cx="6628604" cy="7314036"/>
          </a:xfrm>
          <a:noFill/>
          <a:ln/>
        </p:spPr>
        <p:txBody>
          <a:bodyPr/>
          <a:lstStyle/>
          <a:p>
            <a:pPr eaLnBrk="1" hangingPunct="1"/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41543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79BEB-4F8E-43E0-808D-99A2D79CBE9C}" type="slidenum">
              <a:rPr lang="en-GB"/>
              <a:pPr/>
              <a:t>6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D5157-F337-45DF-BF38-B4CD244D0D15}" type="slidenum">
              <a:rPr lang="en-GB"/>
              <a:pPr/>
              <a:t>7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/>
              <a:t>Areola appears rough because modified sebaceous glands open onto its surface.</a:t>
            </a:r>
          </a:p>
        </p:txBody>
      </p:sp>
    </p:spTree>
    <p:extLst>
      <p:ext uri="{BB962C8B-B14F-4D97-AF65-F5344CB8AC3E}">
        <p14:creationId xmlns:p14="http://schemas.microsoft.com/office/powerpoint/2010/main" val="250345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BF109-459F-49C4-8417-5C1A3A7D02EB}" type="slidenum">
              <a:rPr lang="en-GB"/>
              <a:pPr/>
              <a:t>8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2D968-6534-4850-A962-F3B770E0D414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32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C39E1-5EB1-4328-BDFA-51749313AF9B}" type="slidenum">
              <a:rPr lang="en-GB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7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513F3-AA7F-4FB6-B95C-5B1F3566DCEF}" type="slidenum">
              <a:rPr lang="en-GB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3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C66B0-5A5B-4098-8E68-CCF86B80A441}" type="slidenum">
              <a:rPr lang="en-GB"/>
              <a:pPr/>
              <a:t>12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69B5E-E95A-46B7-B3D0-0FDA97902439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4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342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17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09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9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2244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4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7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42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369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25B0B29-CF99-43B1-8C67-EF546646A25E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9B666D-907A-4F76-B289-8018147984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914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320E9-263C-4D7F-9B5E-C7777F95B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Breast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873AA0B-ECF1-4891-860E-B45F87A4B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78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847850" y="549276"/>
            <a:ext cx="4895850" cy="4708525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A single lactiferous duct drains each lobe </a:t>
            </a:r>
          </a:p>
          <a:p>
            <a:endParaRPr lang="en-GB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Duct forms a dilatation, the lactiferous sinus, before opening onto the surface of the areola</a:t>
            </a:r>
          </a:p>
          <a:p>
            <a:endParaRPr lang="en-GB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Compression of the areola expresses milk drops which have accumulated in the sinus</a:t>
            </a:r>
          </a:p>
        </p:txBody>
      </p:sp>
      <p:sp>
        <p:nvSpPr>
          <p:cNvPr id="4" name="Cloud 3"/>
          <p:cNvSpPr/>
          <p:nvPr/>
        </p:nvSpPr>
        <p:spPr>
          <a:xfrm rot="18601398">
            <a:off x="7811295" y="1194595"/>
            <a:ext cx="1639887" cy="11080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 rot="20457463">
            <a:off x="8175625" y="2732089"/>
            <a:ext cx="1639888" cy="11080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 rot="18601398">
            <a:off x="9120189" y="1836739"/>
            <a:ext cx="922337" cy="8080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 rot="18601398">
            <a:off x="7177088" y="2270125"/>
            <a:ext cx="920750" cy="806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716839" y="3006725"/>
            <a:ext cx="111125" cy="623888"/>
          </a:xfrm>
          <a:custGeom>
            <a:avLst/>
            <a:gdLst>
              <a:gd name="connsiteX0" fmla="*/ 0 w 111378"/>
              <a:gd name="connsiteY0" fmla="*/ 0 h 623455"/>
              <a:gd name="connsiteX1" fmla="*/ 27709 w 111378"/>
              <a:gd name="connsiteY1" fmla="*/ 221673 h 623455"/>
              <a:gd name="connsiteX2" fmla="*/ 83127 w 111378"/>
              <a:gd name="connsiteY2" fmla="*/ 318655 h 623455"/>
              <a:gd name="connsiteX3" fmla="*/ 96982 w 111378"/>
              <a:gd name="connsiteY3" fmla="*/ 360219 h 623455"/>
              <a:gd name="connsiteX4" fmla="*/ 110836 w 111378"/>
              <a:gd name="connsiteY4" fmla="*/ 623455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78" h="623455">
                <a:moveTo>
                  <a:pt x="0" y="0"/>
                </a:moveTo>
                <a:cubicBezTo>
                  <a:pt x="2452" y="24519"/>
                  <a:pt x="14817" y="178699"/>
                  <a:pt x="27709" y="221673"/>
                </a:cubicBezTo>
                <a:cubicBezTo>
                  <a:pt x="45926" y="282394"/>
                  <a:pt x="57619" y="267638"/>
                  <a:pt x="83127" y="318655"/>
                </a:cubicBezTo>
                <a:cubicBezTo>
                  <a:pt x="89658" y="331717"/>
                  <a:pt x="92364" y="346364"/>
                  <a:pt x="96982" y="360219"/>
                </a:cubicBezTo>
                <a:cubicBezTo>
                  <a:pt x="111378" y="604966"/>
                  <a:pt x="110836" y="517101"/>
                  <a:pt x="110836" y="623455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7218363" y="2508251"/>
            <a:ext cx="1149350" cy="2562225"/>
          </a:xfrm>
          <a:custGeom>
            <a:avLst/>
            <a:gdLst>
              <a:gd name="connsiteX0" fmla="*/ 1149927 w 1149927"/>
              <a:gd name="connsiteY0" fmla="*/ 0 h 2563091"/>
              <a:gd name="connsiteX1" fmla="*/ 1108364 w 1149927"/>
              <a:gd name="connsiteY1" fmla="*/ 110836 h 2563091"/>
              <a:gd name="connsiteX2" fmla="*/ 1066800 w 1149927"/>
              <a:gd name="connsiteY2" fmla="*/ 180109 h 2563091"/>
              <a:gd name="connsiteX3" fmla="*/ 1025237 w 1149927"/>
              <a:gd name="connsiteY3" fmla="*/ 277091 h 2563091"/>
              <a:gd name="connsiteX4" fmla="*/ 955964 w 1149927"/>
              <a:gd name="connsiteY4" fmla="*/ 387927 h 2563091"/>
              <a:gd name="connsiteX5" fmla="*/ 928255 w 1149927"/>
              <a:gd name="connsiteY5" fmla="*/ 471054 h 2563091"/>
              <a:gd name="connsiteX6" fmla="*/ 914400 w 1149927"/>
              <a:gd name="connsiteY6" fmla="*/ 526472 h 2563091"/>
              <a:gd name="connsiteX7" fmla="*/ 886691 w 1149927"/>
              <a:gd name="connsiteY7" fmla="*/ 568036 h 2563091"/>
              <a:gd name="connsiteX8" fmla="*/ 845127 w 1149927"/>
              <a:gd name="connsiteY8" fmla="*/ 720436 h 2563091"/>
              <a:gd name="connsiteX9" fmla="*/ 831273 w 1149927"/>
              <a:gd name="connsiteY9" fmla="*/ 762000 h 2563091"/>
              <a:gd name="connsiteX10" fmla="*/ 803564 w 1149927"/>
              <a:gd name="connsiteY10" fmla="*/ 817418 h 2563091"/>
              <a:gd name="connsiteX11" fmla="*/ 775855 w 1149927"/>
              <a:gd name="connsiteY11" fmla="*/ 886691 h 2563091"/>
              <a:gd name="connsiteX12" fmla="*/ 748146 w 1149927"/>
              <a:gd name="connsiteY12" fmla="*/ 969818 h 2563091"/>
              <a:gd name="connsiteX13" fmla="*/ 706582 w 1149927"/>
              <a:gd name="connsiteY13" fmla="*/ 1011382 h 2563091"/>
              <a:gd name="connsiteX14" fmla="*/ 651164 w 1149927"/>
              <a:gd name="connsiteY14" fmla="*/ 1094509 h 2563091"/>
              <a:gd name="connsiteX15" fmla="*/ 554182 w 1149927"/>
              <a:gd name="connsiteY15" fmla="*/ 1233054 h 2563091"/>
              <a:gd name="connsiteX16" fmla="*/ 457200 w 1149927"/>
              <a:gd name="connsiteY16" fmla="*/ 1482436 h 2563091"/>
              <a:gd name="connsiteX17" fmla="*/ 429491 w 1149927"/>
              <a:gd name="connsiteY17" fmla="*/ 1551709 h 2563091"/>
              <a:gd name="connsiteX18" fmla="*/ 401782 w 1149927"/>
              <a:gd name="connsiteY18" fmla="*/ 1676400 h 2563091"/>
              <a:gd name="connsiteX19" fmla="*/ 318655 w 1149927"/>
              <a:gd name="connsiteY19" fmla="*/ 1870363 h 2563091"/>
              <a:gd name="connsiteX20" fmla="*/ 263237 w 1149927"/>
              <a:gd name="connsiteY20" fmla="*/ 1995054 h 2563091"/>
              <a:gd name="connsiteX21" fmla="*/ 235527 w 1149927"/>
              <a:gd name="connsiteY21" fmla="*/ 2036618 h 2563091"/>
              <a:gd name="connsiteX22" fmla="*/ 207818 w 1149927"/>
              <a:gd name="connsiteY22" fmla="*/ 2092036 h 2563091"/>
              <a:gd name="connsiteX23" fmla="*/ 152400 w 1149927"/>
              <a:gd name="connsiteY23" fmla="*/ 2189018 h 2563091"/>
              <a:gd name="connsiteX24" fmla="*/ 138546 w 1149927"/>
              <a:gd name="connsiteY24" fmla="*/ 2230582 h 2563091"/>
              <a:gd name="connsiteX25" fmla="*/ 96982 w 1149927"/>
              <a:gd name="connsiteY25" fmla="*/ 2313709 h 2563091"/>
              <a:gd name="connsiteX26" fmla="*/ 69273 w 1149927"/>
              <a:gd name="connsiteY26" fmla="*/ 2396836 h 2563091"/>
              <a:gd name="connsiteX27" fmla="*/ 41564 w 1149927"/>
              <a:gd name="connsiteY27" fmla="*/ 2466109 h 2563091"/>
              <a:gd name="connsiteX28" fmla="*/ 27709 w 1149927"/>
              <a:gd name="connsiteY28" fmla="*/ 2521527 h 2563091"/>
              <a:gd name="connsiteX29" fmla="*/ 0 w 1149927"/>
              <a:gd name="connsiteY29" fmla="*/ 2563091 h 25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49927" h="2563091">
                <a:moveTo>
                  <a:pt x="1149927" y="0"/>
                </a:moveTo>
                <a:cubicBezTo>
                  <a:pt x="1137936" y="35973"/>
                  <a:pt x="1124931" y="77702"/>
                  <a:pt x="1108364" y="110836"/>
                </a:cubicBezTo>
                <a:cubicBezTo>
                  <a:pt x="1096321" y="134922"/>
                  <a:pt x="1078843" y="156023"/>
                  <a:pt x="1066800" y="180109"/>
                </a:cubicBezTo>
                <a:cubicBezTo>
                  <a:pt x="1051071" y="211567"/>
                  <a:pt x="1041788" y="246058"/>
                  <a:pt x="1025237" y="277091"/>
                </a:cubicBezTo>
                <a:cubicBezTo>
                  <a:pt x="1004735" y="315533"/>
                  <a:pt x="969741" y="346595"/>
                  <a:pt x="955964" y="387927"/>
                </a:cubicBezTo>
                <a:cubicBezTo>
                  <a:pt x="946728" y="415636"/>
                  <a:pt x="935339" y="442718"/>
                  <a:pt x="928255" y="471054"/>
                </a:cubicBezTo>
                <a:cubicBezTo>
                  <a:pt x="923637" y="489527"/>
                  <a:pt x="921901" y="508970"/>
                  <a:pt x="914400" y="526472"/>
                </a:cubicBezTo>
                <a:cubicBezTo>
                  <a:pt x="907841" y="541777"/>
                  <a:pt x="895927" y="554181"/>
                  <a:pt x="886691" y="568036"/>
                </a:cubicBezTo>
                <a:cubicBezTo>
                  <a:pt x="869343" y="637429"/>
                  <a:pt x="869839" y="638062"/>
                  <a:pt x="845127" y="720436"/>
                </a:cubicBezTo>
                <a:cubicBezTo>
                  <a:pt x="840931" y="734424"/>
                  <a:pt x="837026" y="748577"/>
                  <a:pt x="831273" y="762000"/>
                </a:cubicBezTo>
                <a:cubicBezTo>
                  <a:pt x="823137" y="780983"/>
                  <a:pt x="811952" y="798545"/>
                  <a:pt x="803564" y="817418"/>
                </a:cubicBezTo>
                <a:cubicBezTo>
                  <a:pt x="793463" y="840144"/>
                  <a:pt x="784354" y="863319"/>
                  <a:pt x="775855" y="886691"/>
                </a:cubicBezTo>
                <a:cubicBezTo>
                  <a:pt x="765873" y="914140"/>
                  <a:pt x="768799" y="949165"/>
                  <a:pt x="748146" y="969818"/>
                </a:cubicBezTo>
                <a:lnTo>
                  <a:pt x="706582" y="1011382"/>
                </a:lnTo>
                <a:cubicBezTo>
                  <a:pt x="683015" y="1082080"/>
                  <a:pt x="707770" y="1028468"/>
                  <a:pt x="651164" y="1094509"/>
                </a:cubicBezTo>
                <a:cubicBezTo>
                  <a:pt x="630310" y="1118838"/>
                  <a:pt x="563722" y="1213974"/>
                  <a:pt x="554182" y="1233054"/>
                </a:cubicBezTo>
                <a:cubicBezTo>
                  <a:pt x="442105" y="1457208"/>
                  <a:pt x="519253" y="1327302"/>
                  <a:pt x="457200" y="1482436"/>
                </a:cubicBezTo>
                <a:cubicBezTo>
                  <a:pt x="447964" y="1505527"/>
                  <a:pt x="436323" y="1527796"/>
                  <a:pt x="429491" y="1551709"/>
                </a:cubicBezTo>
                <a:cubicBezTo>
                  <a:pt x="417794" y="1592648"/>
                  <a:pt x="415770" y="1636186"/>
                  <a:pt x="401782" y="1676400"/>
                </a:cubicBezTo>
                <a:cubicBezTo>
                  <a:pt x="378673" y="1742838"/>
                  <a:pt x="346702" y="1805855"/>
                  <a:pt x="318655" y="1870363"/>
                </a:cubicBezTo>
                <a:cubicBezTo>
                  <a:pt x="300519" y="1912075"/>
                  <a:pt x="288467" y="1957209"/>
                  <a:pt x="263237" y="1995054"/>
                </a:cubicBezTo>
                <a:cubicBezTo>
                  <a:pt x="254000" y="2008909"/>
                  <a:pt x="243788" y="2022161"/>
                  <a:pt x="235527" y="2036618"/>
                </a:cubicBezTo>
                <a:cubicBezTo>
                  <a:pt x="225280" y="2054550"/>
                  <a:pt x="217708" y="2073905"/>
                  <a:pt x="207818" y="2092036"/>
                </a:cubicBezTo>
                <a:cubicBezTo>
                  <a:pt x="189989" y="2124723"/>
                  <a:pt x="169051" y="2155716"/>
                  <a:pt x="152400" y="2189018"/>
                </a:cubicBezTo>
                <a:cubicBezTo>
                  <a:pt x="145869" y="2202080"/>
                  <a:pt x="144477" y="2217237"/>
                  <a:pt x="138546" y="2230582"/>
                </a:cubicBezTo>
                <a:cubicBezTo>
                  <a:pt x="125964" y="2258892"/>
                  <a:pt x="108897" y="2285112"/>
                  <a:pt x="96982" y="2313709"/>
                </a:cubicBezTo>
                <a:cubicBezTo>
                  <a:pt x="85748" y="2340670"/>
                  <a:pt x="80120" y="2369717"/>
                  <a:pt x="69273" y="2396836"/>
                </a:cubicBezTo>
                <a:cubicBezTo>
                  <a:pt x="60037" y="2419927"/>
                  <a:pt x="49429" y="2442516"/>
                  <a:pt x="41564" y="2466109"/>
                </a:cubicBezTo>
                <a:cubicBezTo>
                  <a:pt x="35543" y="2484173"/>
                  <a:pt x="35210" y="2504025"/>
                  <a:pt x="27709" y="2521527"/>
                </a:cubicBezTo>
                <a:cubicBezTo>
                  <a:pt x="21150" y="2536832"/>
                  <a:pt x="0" y="2563091"/>
                  <a:pt x="0" y="2563091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8229600" y="2452688"/>
            <a:ext cx="1066800" cy="469900"/>
          </a:xfrm>
          <a:custGeom>
            <a:avLst/>
            <a:gdLst>
              <a:gd name="connsiteX0" fmla="*/ 0 w 1066800"/>
              <a:gd name="connsiteY0" fmla="*/ 471054 h 471054"/>
              <a:gd name="connsiteX1" fmla="*/ 27709 w 1066800"/>
              <a:gd name="connsiteY1" fmla="*/ 429490 h 471054"/>
              <a:gd name="connsiteX2" fmla="*/ 193964 w 1066800"/>
              <a:gd name="connsiteY2" fmla="*/ 332509 h 471054"/>
              <a:gd name="connsiteX3" fmla="*/ 235527 w 1066800"/>
              <a:gd name="connsiteY3" fmla="*/ 304800 h 471054"/>
              <a:gd name="connsiteX4" fmla="*/ 332509 w 1066800"/>
              <a:gd name="connsiteY4" fmla="*/ 277090 h 471054"/>
              <a:gd name="connsiteX5" fmla="*/ 387927 w 1066800"/>
              <a:gd name="connsiteY5" fmla="*/ 249381 h 471054"/>
              <a:gd name="connsiteX6" fmla="*/ 568036 w 1066800"/>
              <a:gd name="connsiteY6" fmla="*/ 207818 h 471054"/>
              <a:gd name="connsiteX7" fmla="*/ 609600 w 1066800"/>
              <a:gd name="connsiteY7" fmla="*/ 180109 h 471054"/>
              <a:gd name="connsiteX8" fmla="*/ 665018 w 1066800"/>
              <a:gd name="connsiteY8" fmla="*/ 166254 h 471054"/>
              <a:gd name="connsiteX9" fmla="*/ 692727 w 1066800"/>
              <a:gd name="connsiteY9" fmla="*/ 124690 h 471054"/>
              <a:gd name="connsiteX10" fmla="*/ 803564 w 1066800"/>
              <a:gd name="connsiteY10" fmla="*/ 55418 h 471054"/>
              <a:gd name="connsiteX11" fmla="*/ 1011382 w 1066800"/>
              <a:gd name="connsiteY11" fmla="*/ 41563 h 471054"/>
              <a:gd name="connsiteX12" fmla="*/ 1066800 w 1066800"/>
              <a:gd name="connsiteY12" fmla="*/ 0 h 47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6800" h="471054">
                <a:moveTo>
                  <a:pt x="0" y="471054"/>
                </a:moveTo>
                <a:cubicBezTo>
                  <a:pt x="9236" y="457199"/>
                  <a:pt x="15935" y="441264"/>
                  <a:pt x="27709" y="429490"/>
                </a:cubicBezTo>
                <a:cubicBezTo>
                  <a:pt x="74867" y="382332"/>
                  <a:pt x="136364" y="363927"/>
                  <a:pt x="193964" y="332509"/>
                </a:cubicBezTo>
                <a:cubicBezTo>
                  <a:pt x="208582" y="324536"/>
                  <a:pt x="220067" y="310984"/>
                  <a:pt x="235527" y="304800"/>
                </a:cubicBezTo>
                <a:cubicBezTo>
                  <a:pt x="266743" y="292313"/>
                  <a:pt x="300912" y="288580"/>
                  <a:pt x="332509" y="277090"/>
                </a:cubicBezTo>
                <a:cubicBezTo>
                  <a:pt x="351919" y="270032"/>
                  <a:pt x="368334" y="255912"/>
                  <a:pt x="387927" y="249381"/>
                </a:cubicBezTo>
                <a:cubicBezTo>
                  <a:pt x="438060" y="232670"/>
                  <a:pt x="513082" y="218808"/>
                  <a:pt x="568036" y="207818"/>
                </a:cubicBezTo>
                <a:cubicBezTo>
                  <a:pt x="581891" y="198582"/>
                  <a:pt x="594295" y="186668"/>
                  <a:pt x="609600" y="180109"/>
                </a:cubicBezTo>
                <a:cubicBezTo>
                  <a:pt x="627102" y="172608"/>
                  <a:pt x="649175" y="176816"/>
                  <a:pt x="665018" y="166254"/>
                </a:cubicBezTo>
                <a:cubicBezTo>
                  <a:pt x="678873" y="157017"/>
                  <a:pt x="680953" y="136464"/>
                  <a:pt x="692727" y="124690"/>
                </a:cubicBezTo>
                <a:cubicBezTo>
                  <a:pt x="708759" y="108658"/>
                  <a:pt x="777499" y="59534"/>
                  <a:pt x="803564" y="55418"/>
                </a:cubicBezTo>
                <a:cubicBezTo>
                  <a:pt x="872141" y="44590"/>
                  <a:pt x="942109" y="46181"/>
                  <a:pt x="1011382" y="41563"/>
                </a:cubicBezTo>
                <a:cubicBezTo>
                  <a:pt x="1058379" y="10231"/>
                  <a:pt x="1041171" y="25628"/>
                  <a:pt x="1066800" y="0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Freeform 12"/>
          <p:cNvSpPr/>
          <p:nvPr/>
        </p:nvSpPr>
        <p:spPr>
          <a:xfrm flipV="1">
            <a:off x="7680325" y="3644901"/>
            <a:ext cx="647700" cy="150813"/>
          </a:xfrm>
          <a:custGeom>
            <a:avLst/>
            <a:gdLst>
              <a:gd name="connsiteX0" fmla="*/ 0 w 111378"/>
              <a:gd name="connsiteY0" fmla="*/ 0 h 623455"/>
              <a:gd name="connsiteX1" fmla="*/ 27709 w 111378"/>
              <a:gd name="connsiteY1" fmla="*/ 221673 h 623455"/>
              <a:gd name="connsiteX2" fmla="*/ 83127 w 111378"/>
              <a:gd name="connsiteY2" fmla="*/ 318655 h 623455"/>
              <a:gd name="connsiteX3" fmla="*/ 96982 w 111378"/>
              <a:gd name="connsiteY3" fmla="*/ 360219 h 623455"/>
              <a:gd name="connsiteX4" fmla="*/ 110836 w 111378"/>
              <a:gd name="connsiteY4" fmla="*/ 623455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78" h="623455">
                <a:moveTo>
                  <a:pt x="0" y="0"/>
                </a:moveTo>
                <a:cubicBezTo>
                  <a:pt x="2452" y="24519"/>
                  <a:pt x="14817" y="178699"/>
                  <a:pt x="27709" y="221673"/>
                </a:cubicBezTo>
                <a:cubicBezTo>
                  <a:pt x="45926" y="282394"/>
                  <a:pt x="57619" y="267638"/>
                  <a:pt x="83127" y="318655"/>
                </a:cubicBezTo>
                <a:cubicBezTo>
                  <a:pt x="89658" y="331717"/>
                  <a:pt x="92364" y="346364"/>
                  <a:pt x="96982" y="360219"/>
                </a:cubicBezTo>
                <a:cubicBezTo>
                  <a:pt x="111378" y="604966"/>
                  <a:pt x="110836" y="517101"/>
                  <a:pt x="110836" y="623455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Flowchart: Terminator 14"/>
          <p:cNvSpPr/>
          <p:nvPr/>
        </p:nvSpPr>
        <p:spPr>
          <a:xfrm rot="1441669">
            <a:off x="6926264" y="4748213"/>
            <a:ext cx="376237" cy="12509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5400000">
            <a:off x="6384925" y="5229225"/>
            <a:ext cx="1079500" cy="647700"/>
          </a:xfrm>
          <a:custGeom>
            <a:avLst/>
            <a:gdLst>
              <a:gd name="connsiteX0" fmla="*/ 0 w 111378"/>
              <a:gd name="connsiteY0" fmla="*/ 0 h 623455"/>
              <a:gd name="connsiteX1" fmla="*/ 27709 w 111378"/>
              <a:gd name="connsiteY1" fmla="*/ 221673 h 623455"/>
              <a:gd name="connsiteX2" fmla="*/ 83127 w 111378"/>
              <a:gd name="connsiteY2" fmla="*/ 318655 h 623455"/>
              <a:gd name="connsiteX3" fmla="*/ 96982 w 111378"/>
              <a:gd name="connsiteY3" fmla="*/ 360219 h 623455"/>
              <a:gd name="connsiteX4" fmla="*/ 110836 w 111378"/>
              <a:gd name="connsiteY4" fmla="*/ 623455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78" h="623455">
                <a:moveTo>
                  <a:pt x="0" y="0"/>
                </a:moveTo>
                <a:cubicBezTo>
                  <a:pt x="2452" y="24519"/>
                  <a:pt x="14817" y="178699"/>
                  <a:pt x="27709" y="221673"/>
                </a:cubicBezTo>
                <a:cubicBezTo>
                  <a:pt x="45926" y="282394"/>
                  <a:pt x="57619" y="267638"/>
                  <a:pt x="83127" y="318655"/>
                </a:cubicBezTo>
                <a:cubicBezTo>
                  <a:pt x="89658" y="331717"/>
                  <a:pt x="92364" y="346364"/>
                  <a:pt x="96982" y="360219"/>
                </a:cubicBezTo>
                <a:cubicBezTo>
                  <a:pt x="111378" y="604966"/>
                  <a:pt x="110836" y="517101"/>
                  <a:pt x="110836" y="623455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7968457" y="1124744"/>
            <a:ext cx="863600" cy="144463"/>
          </a:xfrm>
          <a:prstGeom prst="straightConnector1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TextBox 20"/>
          <p:cNvSpPr txBox="1">
            <a:spLocks noChangeArrowheads="1"/>
          </p:cNvSpPr>
          <p:nvPr/>
        </p:nvSpPr>
        <p:spPr bwMode="auto">
          <a:xfrm>
            <a:off x="7391400" y="331789"/>
            <a:ext cx="230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Secretory lobe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7248526" y="5013326"/>
            <a:ext cx="792163" cy="576263"/>
          </a:xfrm>
          <a:prstGeom prst="straightConnector1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23"/>
          <p:cNvSpPr txBox="1">
            <a:spLocks noChangeArrowheads="1"/>
          </p:cNvSpPr>
          <p:nvPr/>
        </p:nvSpPr>
        <p:spPr bwMode="auto">
          <a:xfrm>
            <a:off x="7464426" y="5589588"/>
            <a:ext cx="230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Lactiferous sinus</a:t>
            </a:r>
          </a:p>
        </p:txBody>
      </p:sp>
      <p:sp>
        <p:nvSpPr>
          <p:cNvPr id="12305" name="TextBox 24"/>
          <p:cNvSpPr txBox="1">
            <a:spLocks noChangeArrowheads="1"/>
          </p:cNvSpPr>
          <p:nvPr/>
        </p:nvSpPr>
        <p:spPr bwMode="auto">
          <a:xfrm>
            <a:off x="7680326" y="4437064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Lactiferous duct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7680326" y="4149726"/>
            <a:ext cx="792163" cy="358775"/>
          </a:xfrm>
          <a:prstGeom prst="straightConnector1">
            <a:avLst/>
          </a:prstGeom>
          <a:ln w="57150"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0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Blood supply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*Internal thoracic artery (</a:t>
            </a:r>
            <a:r>
              <a:rPr lang="en-GB" dirty="0" err="1">
                <a:solidFill>
                  <a:schemeClr val="tx1"/>
                </a:solidFill>
              </a:rPr>
              <a:t>ie</a:t>
            </a:r>
            <a:r>
              <a:rPr lang="en-GB" dirty="0">
                <a:solidFill>
                  <a:schemeClr val="tx1"/>
                </a:solidFill>
              </a:rPr>
              <a:t> mammary artery)</a:t>
            </a:r>
          </a:p>
          <a:p>
            <a:r>
              <a:rPr lang="en-GB" dirty="0">
                <a:solidFill>
                  <a:schemeClr val="tx1"/>
                </a:solidFill>
              </a:rPr>
              <a:t>Branches of (**2</a:t>
            </a:r>
            <a:r>
              <a:rPr lang="en-GB" baseline="30000" dirty="0">
                <a:solidFill>
                  <a:schemeClr val="tx1"/>
                </a:solidFill>
              </a:rPr>
              <a:t>nd</a:t>
            </a:r>
            <a:r>
              <a:rPr lang="en-GB" dirty="0">
                <a:solidFill>
                  <a:schemeClr val="tx1"/>
                </a:solidFill>
              </a:rPr>
              <a:t> part of) axillary artery: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Lateral thoracic artery, </a:t>
            </a:r>
          </a:p>
          <a:p>
            <a:pPr lvl="1"/>
            <a:r>
              <a:rPr lang="en-GB" dirty="0" err="1">
                <a:solidFill>
                  <a:schemeClr val="tx1"/>
                </a:solidFill>
              </a:rPr>
              <a:t>Thoracoacromial</a:t>
            </a:r>
            <a:r>
              <a:rPr lang="en-GB" dirty="0">
                <a:solidFill>
                  <a:schemeClr val="tx1"/>
                </a:solidFill>
              </a:rPr>
              <a:t> artery (trunk)</a:t>
            </a:r>
          </a:p>
          <a:p>
            <a:r>
              <a:rPr lang="en-GB" dirty="0">
                <a:solidFill>
                  <a:schemeClr val="tx1"/>
                </a:solidFill>
              </a:rPr>
              <a:t>Lateral perforating branches of intercostal arteries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tx1"/>
                </a:solidFill>
              </a:rPr>
              <a:t>*Arises from subclavian artery</a:t>
            </a:r>
          </a:p>
          <a:p>
            <a:pPr lvl="1">
              <a:buFontTx/>
              <a:buNone/>
            </a:pPr>
            <a:r>
              <a:rPr lang="en-GB" dirty="0">
                <a:solidFill>
                  <a:schemeClr val="tx1"/>
                </a:solidFill>
              </a:rPr>
              <a:t>** Those arising behind pectoralis major</a:t>
            </a:r>
          </a:p>
        </p:txBody>
      </p:sp>
    </p:spTree>
    <p:extLst>
      <p:ext uri="{BB962C8B-B14F-4D97-AF65-F5344CB8AC3E}">
        <p14:creationId xmlns:p14="http://schemas.microsoft.com/office/powerpoint/2010/main" val="897865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135188" y="333375"/>
            <a:ext cx="7916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 dirty="0"/>
              <a:t>Arterial Supply of the Breast</a:t>
            </a:r>
          </a:p>
        </p:txBody>
      </p:sp>
      <p:pic>
        <p:nvPicPr>
          <p:cNvPr id="14340" name="Picture 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1" y="1341438"/>
            <a:ext cx="5616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1774826" y="1484314"/>
            <a:ext cx="5006975" cy="661987"/>
            <a:chOff x="158" y="935"/>
            <a:chExt cx="3154" cy="417"/>
          </a:xfrm>
        </p:grpSpPr>
        <p:sp>
          <p:nvSpPr>
            <p:cNvPr id="14395" name="Line 69"/>
            <p:cNvSpPr>
              <a:spLocks noChangeShapeType="1"/>
            </p:cNvSpPr>
            <p:nvPr/>
          </p:nvSpPr>
          <p:spPr bwMode="auto">
            <a:xfrm>
              <a:off x="2941" y="1079"/>
              <a:ext cx="363" cy="2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88"/>
            <p:cNvGrpSpPr>
              <a:grpSpLocks/>
            </p:cNvGrpSpPr>
            <p:nvPr/>
          </p:nvGrpSpPr>
          <p:grpSpPr bwMode="auto">
            <a:xfrm>
              <a:off x="158" y="935"/>
              <a:ext cx="3154" cy="409"/>
              <a:chOff x="158" y="935"/>
              <a:chExt cx="3154" cy="409"/>
            </a:xfrm>
          </p:grpSpPr>
          <p:sp>
            <p:nvSpPr>
              <p:cNvPr id="14397" name="Text Box 65"/>
              <p:cNvSpPr txBox="1">
                <a:spLocks noChangeArrowheads="1"/>
              </p:cNvSpPr>
              <p:nvPr/>
            </p:nvSpPr>
            <p:spPr bwMode="auto">
              <a:xfrm>
                <a:off x="158" y="935"/>
                <a:ext cx="11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solidFill>
                      <a:schemeClr val="accent2"/>
                    </a:solidFill>
                  </a:rPr>
                  <a:t>Subclavian a.</a:t>
                </a:r>
              </a:p>
            </p:txBody>
          </p:sp>
          <p:sp>
            <p:nvSpPr>
              <p:cNvPr id="14398" name="Line 67"/>
              <p:cNvSpPr>
                <a:spLocks noChangeShapeType="1"/>
              </p:cNvSpPr>
              <p:nvPr/>
            </p:nvSpPr>
            <p:spPr bwMode="auto">
              <a:xfrm>
                <a:off x="1239" y="1079"/>
                <a:ext cx="1709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99" name="Line 66"/>
              <p:cNvSpPr>
                <a:spLocks noChangeShapeType="1"/>
              </p:cNvSpPr>
              <p:nvPr/>
            </p:nvSpPr>
            <p:spPr bwMode="auto">
              <a:xfrm>
                <a:off x="1247" y="1071"/>
                <a:ext cx="1709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00" name="Line 68"/>
              <p:cNvSpPr>
                <a:spLocks noChangeShapeType="1"/>
              </p:cNvSpPr>
              <p:nvPr/>
            </p:nvSpPr>
            <p:spPr bwMode="auto">
              <a:xfrm>
                <a:off x="2949" y="1071"/>
                <a:ext cx="363" cy="27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774826" y="1989139"/>
            <a:ext cx="4113213" cy="396875"/>
            <a:chOff x="158" y="1253"/>
            <a:chExt cx="2591" cy="250"/>
          </a:xfrm>
        </p:grpSpPr>
        <p:sp>
          <p:nvSpPr>
            <p:cNvPr id="14392" name="Text Box 71"/>
            <p:cNvSpPr txBox="1">
              <a:spLocks noChangeArrowheads="1"/>
            </p:cNvSpPr>
            <p:nvPr/>
          </p:nvSpPr>
          <p:spPr bwMode="auto">
            <a:xfrm>
              <a:off x="158" y="1253"/>
              <a:ext cx="1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</a:rPr>
                <a:t>*Axillary a.</a:t>
              </a:r>
            </a:p>
          </p:txBody>
        </p:sp>
        <p:sp>
          <p:nvSpPr>
            <p:cNvPr id="14393" name="Line 73"/>
            <p:cNvSpPr>
              <a:spLocks noChangeShapeType="1"/>
            </p:cNvSpPr>
            <p:nvPr/>
          </p:nvSpPr>
          <p:spPr bwMode="auto">
            <a:xfrm flipV="1">
              <a:off x="957" y="1399"/>
              <a:ext cx="1782" cy="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94" name="Line 72"/>
            <p:cNvSpPr>
              <a:spLocks noChangeShapeType="1"/>
            </p:cNvSpPr>
            <p:nvPr/>
          </p:nvSpPr>
          <p:spPr bwMode="auto">
            <a:xfrm>
              <a:off x="975" y="1389"/>
              <a:ext cx="177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3" name="Line 80"/>
          <p:cNvSpPr>
            <a:spLocks noChangeShapeType="1"/>
          </p:cNvSpPr>
          <p:nvPr/>
        </p:nvSpPr>
        <p:spPr bwMode="auto">
          <a:xfrm>
            <a:off x="2279650" y="3255964"/>
            <a:ext cx="0" cy="2952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1906589" y="3255964"/>
            <a:ext cx="3648075" cy="885825"/>
            <a:chOff x="295" y="2051"/>
            <a:chExt cx="2198" cy="558"/>
          </a:xfrm>
        </p:grpSpPr>
        <p:sp>
          <p:nvSpPr>
            <p:cNvPr id="14387" name="Text Box 81"/>
            <p:cNvSpPr txBox="1">
              <a:spLocks noChangeArrowheads="1"/>
            </p:cNvSpPr>
            <p:nvPr/>
          </p:nvSpPr>
          <p:spPr bwMode="auto">
            <a:xfrm>
              <a:off x="295" y="2205"/>
              <a:ext cx="13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i="1">
                  <a:solidFill>
                    <a:schemeClr val="accent2"/>
                  </a:solidFill>
                </a:rPr>
                <a:t>(Superior) lateral mammary branches</a:t>
              </a:r>
            </a:p>
          </p:txBody>
        </p:sp>
        <p:sp>
          <p:nvSpPr>
            <p:cNvPr id="14388" name="Line 83"/>
            <p:cNvSpPr>
              <a:spLocks noChangeShapeType="1"/>
            </p:cNvSpPr>
            <p:nvPr/>
          </p:nvSpPr>
          <p:spPr bwMode="auto">
            <a:xfrm flipV="1">
              <a:off x="1501" y="2063"/>
              <a:ext cx="983" cy="2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9" name="Line 82"/>
            <p:cNvSpPr>
              <a:spLocks noChangeShapeType="1"/>
            </p:cNvSpPr>
            <p:nvPr/>
          </p:nvSpPr>
          <p:spPr bwMode="auto">
            <a:xfrm flipV="1">
              <a:off x="1519" y="2051"/>
              <a:ext cx="974" cy="2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90" name="Line 85"/>
            <p:cNvSpPr>
              <a:spLocks noChangeShapeType="1"/>
            </p:cNvSpPr>
            <p:nvPr/>
          </p:nvSpPr>
          <p:spPr bwMode="auto">
            <a:xfrm flipV="1">
              <a:off x="1501" y="2245"/>
              <a:ext cx="963" cy="1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91" name="Line 84"/>
            <p:cNvSpPr>
              <a:spLocks noChangeShapeType="1"/>
            </p:cNvSpPr>
            <p:nvPr/>
          </p:nvSpPr>
          <p:spPr bwMode="auto">
            <a:xfrm flipV="1">
              <a:off x="1519" y="2233"/>
              <a:ext cx="956" cy="1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1774826" y="2917826"/>
            <a:ext cx="3598863" cy="366713"/>
            <a:chOff x="158" y="1838"/>
            <a:chExt cx="2267" cy="231"/>
          </a:xfrm>
        </p:grpSpPr>
        <p:sp>
          <p:nvSpPr>
            <p:cNvPr id="14383" name="Text Box 75"/>
            <p:cNvSpPr txBox="1">
              <a:spLocks noChangeArrowheads="1"/>
            </p:cNvSpPr>
            <p:nvPr/>
          </p:nvSpPr>
          <p:spPr bwMode="auto">
            <a:xfrm>
              <a:off x="158" y="1838"/>
              <a:ext cx="1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i="1">
                  <a:solidFill>
                    <a:schemeClr val="accent2"/>
                  </a:solidFill>
                </a:rPr>
                <a:t>*Lateral thoracic a.</a:t>
              </a:r>
            </a:p>
          </p:txBody>
        </p:sp>
        <p:sp>
          <p:nvSpPr>
            <p:cNvPr id="14384" name="Line 77"/>
            <p:cNvSpPr>
              <a:spLocks noChangeShapeType="1"/>
            </p:cNvSpPr>
            <p:nvPr/>
          </p:nvSpPr>
          <p:spPr bwMode="auto">
            <a:xfrm>
              <a:off x="1411" y="1992"/>
              <a:ext cx="49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5" name="Line 90"/>
            <p:cNvSpPr>
              <a:spLocks noChangeShapeType="1"/>
            </p:cNvSpPr>
            <p:nvPr/>
          </p:nvSpPr>
          <p:spPr bwMode="auto">
            <a:xfrm>
              <a:off x="1412" y="1984"/>
              <a:ext cx="99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86" name="Line 76"/>
            <p:cNvSpPr>
              <a:spLocks noChangeShapeType="1"/>
            </p:cNvSpPr>
            <p:nvPr/>
          </p:nvSpPr>
          <p:spPr bwMode="auto">
            <a:xfrm>
              <a:off x="1429" y="1974"/>
              <a:ext cx="9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2351089" y="2168526"/>
            <a:ext cx="3697287" cy="822325"/>
            <a:chOff x="521" y="1366"/>
            <a:chExt cx="2329" cy="518"/>
          </a:xfrm>
        </p:grpSpPr>
        <p:sp>
          <p:nvSpPr>
            <p:cNvPr id="14377" name="Text Box 87"/>
            <p:cNvSpPr txBox="1">
              <a:spLocks noChangeArrowheads="1"/>
            </p:cNvSpPr>
            <p:nvPr/>
          </p:nvSpPr>
          <p:spPr bwMode="auto">
            <a:xfrm>
              <a:off x="521" y="1480"/>
              <a:ext cx="1225" cy="40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i="1">
                  <a:solidFill>
                    <a:schemeClr val="accent2"/>
                  </a:solidFill>
                </a:rPr>
                <a:t>Thoracoacromial</a:t>
              </a:r>
              <a:r>
                <a:rPr lang="en-GB">
                  <a:solidFill>
                    <a:schemeClr val="accent2"/>
                  </a:solidFill>
                </a:rPr>
                <a:t> 	</a:t>
              </a:r>
              <a:r>
                <a:rPr lang="en-GB" i="1">
                  <a:solidFill>
                    <a:schemeClr val="accent2"/>
                  </a:solidFill>
                </a:rPr>
                <a:t>trunk</a:t>
              </a:r>
            </a:p>
          </p:txBody>
        </p:sp>
        <p:grpSp>
          <p:nvGrpSpPr>
            <p:cNvPr id="8" name="Group 96"/>
            <p:cNvGrpSpPr>
              <a:grpSpLocks/>
            </p:cNvGrpSpPr>
            <p:nvPr/>
          </p:nvGrpSpPr>
          <p:grpSpPr bwMode="auto">
            <a:xfrm>
              <a:off x="1687" y="1366"/>
              <a:ext cx="1163" cy="257"/>
              <a:chOff x="1687" y="1366"/>
              <a:chExt cx="1163" cy="257"/>
            </a:xfrm>
          </p:grpSpPr>
          <p:sp>
            <p:nvSpPr>
              <p:cNvPr id="14379" name="Line 94"/>
              <p:cNvSpPr>
                <a:spLocks noChangeShapeType="1"/>
              </p:cNvSpPr>
              <p:nvPr/>
            </p:nvSpPr>
            <p:spPr bwMode="auto">
              <a:xfrm>
                <a:off x="1687" y="1619"/>
                <a:ext cx="72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80" name="Line 93"/>
              <p:cNvSpPr>
                <a:spLocks noChangeShapeType="1"/>
              </p:cNvSpPr>
              <p:nvPr/>
            </p:nvSpPr>
            <p:spPr bwMode="auto">
              <a:xfrm>
                <a:off x="1700" y="1612"/>
                <a:ext cx="72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81" name="Line 95"/>
              <p:cNvSpPr>
                <a:spLocks noChangeShapeType="1"/>
              </p:cNvSpPr>
              <p:nvPr/>
            </p:nvSpPr>
            <p:spPr bwMode="auto">
              <a:xfrm flipV="1">
                <a:off x="2421" y="1381"/>
                <a:ext cx="428" cy="24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82" name="Line 92"/>
              <p:cNvSpPr>
                <a:spLocks noChangeShapeType="1"/>
              </p:cNvSpPr>
              <p:nvPr/>
            </p:nvSpPr>
            <p:spPr bwMode="auto">
              <a:xfrm flipV="1">
                <a:off x="2422" y="1366"/>
                <a:ext cx="428" cy="2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2133600" y="2349501"/>
            <a:ext cx="261938" cy="574675"/>
            <a:chOff x="384" y="1480"/>
            <a:chExt cx="165" cy="362"/>
          </a:xfrm>
        </p:grpSpPr>
        <p:sp>
          <p:nvSpPr>
            <p:cNvPr id="14375" name="Line 79"/>
            <p:cNvSpPr>
              <a:spLocks noChangeShapeType="1"/>
            </p:cNvSpPr>
            <p:nvPr/>
          </p:nvSpPr>
          <p:spPr bwMode="auto">
            <a:xfrm>
              <a:off x="385" y="1480"/>
              <a:ext cx="0" cy="36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6" name="Line 98"/>
            <p:cNvSpPr>
              <a:spLocks noChangeShapeType="1"/>
            </p:cNvSpPr>
            <p:nvPr/>
          </p:nvSpPr>
          <p:spPr bwMode="auto">
            <a:xfrm>
              <a:off x="384" y="1591"/>
              <a:ext cx="16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48" name="Text Box 101"/>
          <p:cNvSpPr txBox="1">
            <a:spLocks noChangeArrowheads="1"/>
          </p:cNvSpPr>
          <p:nvPr/>
        </p:nvSpPr>
        <p:spPr bwMode="auto">
          <a:xfrm>
            <a:off x="1785939" y="4252914"/>
            <a:ext cx="296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9900"/>
                </a:solidFill>
              </a:rPr>
              <a:t>Posterior intercostal aa.</a:t>
            </a:r>
          </a:p>
        </p:txBody>
      </p:sp>
      <p:sp>
        <p:nvSpPr>
          <p:cNvPr id="14349" name="Line 102"/>
          <p:cNvSpPr>
            <a:spLocks noChangeShapeType="1"/>
          </p:cNvSpPr>
          <p:nvPr/>
        </p:nvSpPr>
        <p:spPr bwMode="auto">
          <a:xfrm>
            <a:off x="2205038" y="4602163"/>
            <a:ext cx="0" cy="2476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0" name="Text Box 103"/>
          <p:cNvSpPr txBox="1">
            <a:spLocks noChangeArrowheads="1"/>
          </p:cNvSpPr>
          <p:nvPr/>
        </p:nvSpPr>
        <p:spPr bwMode="auto">
          <a:xfrm>
            <a:off x="1800226" y="4835526"/>
            <a:ext cx="317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009900"/>
                </a:solidFill>
              </a:rPr>
              <a:t>Lateral cutaneous branches</a:t>
            </a:r>
          </a:p>
        </p:txBody>
      </p:sp>
      <p:sp>
        <p:nvSpPr>
          <p:cNvPr id="14351" name="Line 104"/>
          <p:cNvSpPr>
            <a:spLocks noChangeShapeType="1"/>
          </p:cNvSpPr>
          <p:nvPr/>
        </p:nvSpPr>
        <p:spPr bwMode="auto">
          <a:xfrm>
            <a:off x="2192338" y="5157789"/>
            <a:ext cx="0" cy="23177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352" name="Text Box 105"/>
          <p:cNvSpPr txBox="1">
            <a:spLocks noChangeArrowheads="1"/>
          </p:cNvSpPr>
          <p:nvPr/>
        </p:nvSpPr>
        <p:spPr bwMode="auto">
          <a:xfrm>
            <a:off x="1828801" y="5416550"/>
            <a:ext cx="303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solidFill>
                  <a:srgbClr val="009900"/>
                </a:solidFill>
              </a:rPr>
              <a:t>(Inferior) lateral mammary branches</a:t>
            </a:r>
          </a:p>
        </p:txBody>
      </p: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4746626" y="4267200"/>
            <a:ext cx="803275" cy="1244600"/>
            <a:chOff x="2030" y="2688"/>
            <a:chExt cx="506" cy="784"/>
          </a:xfrm>
        </p:grpSpPr>
        <p:sp>
          <p:nvSpPr>
            <p:cNvPr id="14371" name="Line 107"/>
            <p:cNvSpPr>
              <a:spLocks noChangeShapeType="1"/>
            </p:cNvSpPr>
            <p:nvPr/>
          </p:nvSpPr>
          <p:spPr bwMode="auto">
            <a:xfrm flipV="1">
              <a:off x="2034" y="2704"/>
              <a:ext cx="448" cy="76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2" name="Line 106"/>
            <p:cNvSpPr>
              <a:spLocks noChangeShapeType="1"/>
            </p:cNvSpPr>
            <p:nvPr/>
          </p:nvSpPr>
          <p:spPr bwMode="auto">
            <a:xfrm flipV="1">
              <a:off x="2030" y="2688"/>
              <a:ext cx="448" cy="76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3" name="Line 110"/>
            <p:cNvSpPr>
              <a:spLocks noChangeShapeType="1"/>
            </p:cNvSpPr>
            <p:nvPr/>
          </p:nvSpPr>
          <p:spPr bwMode="auto">
            <a:xfrm flipV="1">
              <a:off x="2035" y="2884"/>
              <a:ext cx="501" cy="58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4" name="Line 108"/>
            <p:cNvSpPr>
              <a:spLocks noChangeShapeType="1"/>
            </p:cNvSpPr>
            <p:nvPr/>
          </p:nvSpPr>
          <p:spPr bwMode="auto">
            <a:xfrm flipV="1">
              <a:off x="2034" y="2868"/>
              <a:ext cx="501" cy="58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9"/>
          <p:cNvGrpSpPr>
            <a:grpSpLocks/>
          </p:cNvGrpSpPr>
          <p:nvPr/>
        </p:nvGrpSpPr>
        <p:grpSpPr bwMode="auto">
          <a:xfrm>
            <a:off x="7259638" y="2497138"/>
            <a:ext cx="3408362" cy="400050"/>
            <a:chOff x="3598" y="1573"/>
            <a:chExt cx="2147" cy="252"/>
          </a:xfrm>
        </p:grpSpPr>
        <p:sp>
          <p:nvSpPr>
            <p:cNvPr id="14368" name="Text Box 116"/>
            <p:cNvSpPr txBox="1">
              <a:spLocks noChangeArrowheads="1"/>
            </p:cNvSpPr>
            <p:nvPr/>
          </p:nvSpPr>
          <p:spPr bwMode="auto">
            <a:xfrm>
              <a:off x="4135" y="1573"/>
              <a:ext cx="16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FF0000"/>
                  </a:solidFill>
                </a:rPr>
                <a:t>*Internal thoracic a.</a:t>
              </a:r>
            </a:p>
          </p:txBody>
        </p:sp>
        <p:sp>
          <p:nvSpPr>
            <p:cNvPr id="14369" name="Line 118"/>
            <p:cNvSpPr>
              <a:spLocks noChangeShapeType="1"/>
            </p:cNvSpPr>
            <p:nvPr/>
          </p:nvSpPr>
          <p:spPr bwMode="auto">
            <a:xfrm flipH="1">
              <a:off x="3598" y="1713"/>
              <a:ext cx="576" cy="10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70" name="Line 117"/>
            <p:cNvSpPr>
              <a:spLocks noChangeShapeType="1"/>
            </p:cNvSpPr>
            <p:nvPr/>
          </p:nvSpPr>
          <p:spPr bwMode="auto">
            <a:xfrm flipH="1">
              <a:off x="3602" y="1701"/>
              <a:ext cx="576" cy="1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55" name="Line 120"/>
          <p:cNvSpPr>
            <a:spLocks noChangeShapeType="1"/>
          </p:cNvSpPr>
          <p:nvPr/>
        </p:nvSpPr>
        <p:spPr bwMode="auto">
          <a:xfrm>
            <a:off x="8496300" y="2870201"/>
            <a:ext cx="0" cy="3667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6823076" y="3251200"/>
            <a:ext cx="3844925" cy="641350"/>
            <a:chOff x="3338" y="2048"/>
            <a:chExt cx="2422" cy="404"/>
          </a:xfrm>
        </p:grpSpPr>
        <p:sp>
          <p:nvSpPr>
            <p:cNvPr id="14363" name="Text Box 121"/>
            <p:cNvSpPr txBox="1">
              <a:spLocks noChangeArrowheads="1"/>
            </p:cNvSpPr>
            <p:nvPr/>
          </p:nvSpPr>
          <p:spPr bwMode="auto">
            <a:xfrm>
              <a:off x="4206" y="2048"/>
              <a:ext cx="155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i="1">
                  <a:solidFill>
                    <a:srgbClr val="FF0000"/>
                  </a:solidFill>
                </a:rPr>
                <a:t>Medial mammary branches</a:t>
              </a:r>
            </a:p>
          </p:txBody>
        </p:sp>
        <p:sp>
          <p:nvSpPr>
            <p:cNvPr id="14364" name="Line 125"/>
            <p:cNvSpPr>
              <a:spLocks noChangeShapeType="1"/>
            </p:cNvSpPr>
            <p:nvPr/>
          </p:nvSpPr>
          <p:spPr bwMode="auto">
            <a:xfrm flipH="1">
              <a:off x="3338" y="2177"/>
              <a:ext cx="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5" name="Line 122"/>
            <p:cNvSpPr>
              <a:spLocks noChangeShapeType="1"/>
            </p:cNvSpPr>
            <p:nvPr/>
          </p:nvSpPr>
          <p:spPr bwMode="auto">
            <a:xfrm flipH="1">
              <a:off x="3346" y="2167"/>
              <a:ext cx="83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6" name="Line 126"/>
            <p:cNvSpPr>
              <a:spLocks noChangeShapeType="1"/>
            </p:cNvSpPr>
            <p:nvPr/>
          </p:nvSpPr>
          <p:spPr bwMode="auto">
            <a:xfrm flipH="1">
              <a:off x="3572" y="2176"/>
              <a:ext cx="600" cy="11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67" name="Line 123"/>
            <p:cNvSpPr>
              <a:spLocks noChangeShapeType="1"/>
            </p:cNvSpPr>
            <p:nvPr/>
          </p:nvSpPr>
          <p:spPr bwMode="auto">
            <a:xfrm flipH="1">
              <a:off x="3574" y="2166"/>
              <a:ext cx="600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57" name="AutoShape 128"/>
          <p:cNvSpPr>
            <a:spLocks noChangeArrowheads="1"/>
          </p:cNvSpPr>
          <p:nvPr/>
        </p:nvSpPr>
        <p:spPr bwMode="auto">
          <a:xfrm rot="2326086">
            <a:off x="5241925" y="2925764"/>
            <a:ext cx="1219200" cy="898525"/>
          </a:xfrm>
          <a:prstGeom prst="rightArrow">
            <a:avLst>
              <a:gd name="adj1" fmla="val 53361"/>
              <a:gd name="adj2" fmla="val 35512"/>
            </a:avLst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31"/>
          <p:cNvGrpSpPr>
            <a:grpSpLocks/>
          </p:cNvGrpSpPr>
          <p:nvPr/>
        </p:nvGrpSpPr>
        <p:grpSpPr bwMode="auto">
          <a:xfrm>
            <a:off x="5530850" y="4438651"/>
            <a:ext cx="812800" cy="633413"/>
            <a:chOff x="2524" y="2796"/>
            <a:chExt cx="512" cy="399"/>
          </a:xfrm>
        </p:grpSpPr>
        <p:sp>
          <p:nvSpPr>
            <p:cNvPr id="14361" name="AutoShape 129"/>
            <p:cNvSpPr>
              <a:spLocks noChangeArrowheads="1"/>
            </p:cNvSpPr>
            <p:nvPr/>
          </p:nvSpPr>
          <p:spPr bwMode="auto">
            <a:xfrm rot="-811165">
              <a:off x="2524" y="2820"/>
              <a:ext cx="512" cy="375"/>
            </a:xfrm>
            <a:prstGeom prst="rightArrow">
              <a:avLst>
                <a:gd name="adj1" fmla="val 53361"/>
                <a:gd name="adj2" fmla="val 35733"/>
              </a:avLst>
            </a:prstGeom>
            <a:solidFill>
              <a:srgbClr val="0099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Freeform 130"/>
            <p:cNvSpPr>
              <a:spLocks/>
            </p:cNvSpPr>
            <p:nvPr/>
          </p:nvSpPr>
          <p:spPr bwMode="auto">
            <a:xfrm>
              <a:off x="2816" y="2796"/>
              <a:ext cx="212" cy="280"/>
            </a:xfrm>
            <a:custGeom>
              <a:avLst/>
              <a:gdLst>
                <a:gd name="T0" fmla="*/ 0 w 212"/>
                <a:gd name="T1" fmla="*/ 100 h 280"/>
                <a:gd name="T2" fmla="*/ 50 w 212"/>
                <a:gd name="T3" fmla="*/ 170 h 280"/>
                <a:gd name="T4" fmla="*/ 104 w 212"/>
                <a:gd name="T5" fmla="*/ 226 h 280"/>
                <a:gd name="T6" fmla="*/ 162 w 212"/>
                <a:gd name="T7" fmla="*/ 280 h 280"/>
                <a:gd name="T8" fmla="*/ 212 w 212"/>
                <a:gd name="T9" fmla="*/ 152 h 280"/>
                <a:gd name="T10" fmla="*/ 36 w 212"/>
                <a:gd name="T11" fmla="*/ 0 h 280"/>
                <a:gd name="T12" fmla="*/ 58 w 212"/>
                <a:gd name="T13" fmla="*/ 86 h 280"/>
                <a:gd name="T14" fmla="*/ 0 w 212"/>
                <a:gd name="T15" fmla="*/ 100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2"/>
                <a:gd name="T25" fmla="*/ 0 h 280"/>
                <a:gd name="T26" fmla="*/ 212 w 212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2" h="280">
                  <a:moveTo>
                    <a:pt x="0" y="100"/>
                  </a:moveTo>
                  <a:lnTo>
                    <a:pt x="50" y="170"/>
                  </a:lnTo>
                  <a:lnTo>
                    <a:pt x="104" y="226"/>
                  </a:lnTo>
                  <a:lnTo>
                    <a:pt x="162" y="280"/>
                  </a:lnTo>
                  <a:lnTo>
                    <a:pt x="212" y="152"/>
                  </a:lnTo>
                  <a:lnTo>
                    <a:pt x="36" y="0"/>
                  </a:lnTo>
                  <a:lnTo>
                    <a:pt x="58" y="8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>
                <a:alpha val="74901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359" name="AutoShape 132"/>
          <p:cNvSpPr>
            <a:spLocks noChangeArrowheads="1"/>
          </p:cNvSpPr>
          <p:nvPr/>
        </p:nvSpPr>
        <p:spPr bwMode="auto">
          <a:xfrm rot="10286347">
            <a:off x="6851650" y="3636964"/>
            <a:ext cx="1219200" cy="898525"/>
          </a:xfrm>
          <a:prstGeom prst="rightArrow">
            <a:avLst>
              <a:gd name="adj1" fmla="val 53361"/>
              <a:gd name="adj2" fmla="val 33570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Venous drainage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95400" y="2171700"/>
            <a:ext cx="9601200" cy="3581400"/>
          </a:xfrm>
        </p:spPr>
        <p:txBody>
          <a:bodyPr/>
          <a:lstStyle/>
          <a:p>
            <a:pPr lvl="1"/>
            <a:r>
              <a:rPr lang="en-GB" dirty="0">
                <a:solidFill>
                  <a:schemeClr val="tx1"/>
                </a:solidFill>
              </a:rPr>
              <a:t>Axillary vein (becomes subclavian v.)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Internal thoracic veins (terminates in brachiocephalic v.)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Posterior intercostal veins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3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135188" y="333375"/>
            <a:ext cx="7916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 dirty="0"/>
              <a:t>Venous Drainage of the Breast</a:t>
            </a:r>
          </a:p>
        </p:txBody>
      </p:sp>
      <p:pic>
        <p:nvPicPr>
          <p:cNvPr id="16388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726" y="1358901"/>
            <a:ext cx="555466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814514" y="1466851"/>
            <a:ext cx="5208587" cy="569913"/>
            <a:chOff x="183" y="924"/>
            <a:chExt cx="3281" cy="359"/>
          </a:xfrm>
        </p:grpSpPr>
        <p:sp>
          <p:nvSpPr>
            <p:cNvPr id="16429" name="Text Box 61"/>
            <p:cNvSpPr txBox="1">
              <a:spLocks noChangeArrowheads="1"/>
            </p:cNvSpPr>
            <p:nvPr/>
          </p:nvSpPr>
          <p:spPr bwMode="auto">
            <a:xfrm>
              <a:off x="183" y="924"/>
              <a:ext cx="13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</a:rPr>
                <a:t>Internal jugular v.</a:t>
              </a:r>
            </a:p>
          </p:txBody>
        </p:sp>
        <p:sp>
          <p:nvSpPr>
            <p:cNvPr id="16430" name="Line 63"/>
            <p:cNvSpPr>
              <a:spLocks noChangeShapeType="1"/>
            </p:cNvSpPr>
            <p:nvPr/>
          </p:nvSpPr>
          <p:spPr bwMode="auto">
            <a:xfrm>
              <a:off x="1526" y="1060"/>
              <a:ext cx="161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31" name="Line 62"/>
            <p:cNvSpPr>
              <a:spLocks noChangeShapeType="1"/>
            </p:cNvSpPr>
            <p:nvPr/>
          </p:nvSpPr>
          <p:spPr bwMode="auto">
            <a:xfrm>
              <a:off x="1536" y="1051"/>
              <a:ext cx="161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32" name="Line 65"/>
            <p:cNvSpPr>
              <a:spLocks noChangeShapeType="1"/>
            </p:cNvSpPr>
            <p:nvPr/>
          </p:nvSpPr>
          <p:spPr bwMode="auto">
            <a:xfrm>
              <a:off x="3139" y="1059"/>
              <a:ext cx="316" cy="22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33" name="Line 64"/>
            <p:cNvSpPr>
              <a:spLocks noChangeShapeType="1"/>
            </p:cNvSpPr>
            <p:nvPr/>
          </p:nvSpPr>
          <p:spPr bwMode="auto">
            <a:xfrm>
              <a:off x="3148" y="1048"/>
              <a:ext cx="316" cy="2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1828800" y="1858964"/>
            <a:ext cx="4978400" cy="396875"/>
            <a:chOff x="192" y="1171"/>
            <a:chExt cx="3136" cy="250"/>
          </a:xfrm>
        </p:grpSpPr>
        <p:sp>
          <p:nvSpPr>
            <p:cNvPr id="16424" name="Text Box 67"/>
            <p:cNvSpPr txBox="1">
              <a:spLocks noChangeArrowheads="1"/>
            </p:cNvSpPr>
            <p:nvPr/>
          </p:nvSpPr>
          <p:spPr bwMode="auto">
            <a:xfrm>
              <a:off x="192" y="1171"/>
              <a:ext cx="15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</a:rPr>
                <a:t>Subclavian v.</a:t>
              </a:r>
            </a:p>
          </p:txBody>
        </p:sp>
        <p:sp>
          <p:nvSpPr>
            <p:cNvPr id="16425" name="Line 69"/>
            <p:cNvSpPr>
              <a:spLocks noChangeShapeType="1"/>
            </p:cNvSpPr>
            <p:nvPr/>
          </p:nvSpPr>
          <p:spPr bwMode="auto">
            <a:xfrm>
              <a:off x="1254" y="1308"/>
              <a:ext cx="193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26" name="Line 68"/>
            <p:cNvSpPr>
              <a:spLocks noChangeShapeType="1"/>
            </p:cNvSpPr>
            <p:nvPr/>
          </p:nvSpPr>
          <p:spPr bwMode="auto">
            <a:xfrm>
              <a:off x="1262" y="1298"/>
              <a:ext cx="193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27" name="Line 71"/>
            <p:cNvSpPr>
              <a:spLocks noChangeShapeType="1"/>
            </p:cNvSpPr>
            <p:nvPr/>
          </p:nvSpPr>
          <p:spPr bwMode="auto">
            <a:xfrm>
              <a:off x="3179" y="1299"/>
              <a:ext cx="132" cy="1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28" name="Line 70"/>
            <p:cNvSpPr>
              <a:spLocks noChangeShapeType="1"/>
            </p:cNvSpPr>
            <p:nvPr/>
          </p:nvSpPr>
          <p:spPr bwMode="auto">
            <a:xfrm>
              <a:off x="3196" y="1296"/>
              <a:ext cx="132" cy="1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1828801" y="2227264"/>
            <a:ext cx="4037013" cy="420687"/>
            <a:chOff x="201" y="1412"/>
            <a:chExt cx="2543" cy="265"/>
          </a:xfrm>
        </p:grpSpPr>
        <p:sp>
          <p:nvSpPr>
            <p:cNvPr id="16419" name="Text Box 73"/>
            <p:cNvSpPr txBox="1">
              <a:spLocks noChangeArrowheads="1"/>
            </p:cNvSpPr>
            <p:nvPr/>
          </p:nvSpPr>
          <p:spPr bwMode="auto">
            <a:xfrm>
              <a:off x="201" y="1427"/>
              <a:ext cx="13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</a:rPr>
                <a:t>*Axillary v.</a:t>
              </a:r>
            </a:p>
          </p:txBody>
        </p:sp>
        <p:sp>
          <p:nvSpPr>
            <p:cNvPr id="16420" name="Line 76"/>
            <p:cNvSpPr>
              <a:spLocks noChangeShapeType="1"/>
            </p:cNvSpPr>
            <p:nvPr/>
          </p:nvSpPr>
          <p:spPr bwMode="auto">
            <a:xfrm>
              <a:off x="1011" y="1567"/>
              <a:ext cx="127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21" name="Line 75"/>
            <p:cNvSpPr>
              <a:spLocks noChangeShapeType="1"/>
            </p:cNvSpPr>
            <p:nvPr/>
          </p:nvSpPr>
          <p:spPr bwMode="auto">
            <a:xfrm>
              <a:off x="1006" y="1554"/>
              <a:ext cx="12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22" name="Line 78"/>
            <p:cNvSpPr>
              <a:spLocks noChangeShapeType="1"/>
            </p:cNvSpPr>
            <p:nvPr/>
          </p:nvSpPr>
          <p:spPr bwMode="auto">
            <a:xfrm flipV="1">
              <a:off x="2251" y="1427"/>
              <a:ext cx="480" cy="14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23" name="Line 77"/>
            <p:cNvSpPr>
              <a:spLocks noChangeShapeType="1"/>
            </p:cNvSpPr>
            <p:nvPr/>
          </p:nvSpPr>
          <p:spPr bwMode="auto">
            <a:xfrm flipV="1">
              <a:off x="2264" y="1412"/>
              <a:ext cx="480" cy="1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1844675" y="2930526"/>
            <a:ext cx="3525838" cy="396875"/>
            <a:chOff x="202" y="1846"/>
            <a:chExt cx="2221" cy="250"/>
          </a:xfrm>
        </p:grpSpPr>
        <p:sp>
          <p:nvSpPr>
            <p:cNvPr id="16416" name="Text Box 80"/>
            <p:cNvSpPr txBox="1">
              <a:spLocks noChangeArrowheads="1"/>
            </p:cNvSpPr>
            <p:nvPr/>
          </p:nvSpPr>
          <p:spPr bwMode="auto">
            <a:xfrm>
              <a:off x="202" y="1846"/>
              <a:ext cx="1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</a:rPr>
                <a:t>Lateral thoracic v.</a:t>
              </a:r>
            </a:p>
          </p:txBody>
        </p:sp>
        <p:sp>
          <p:nvSpPr>
            <p:cNvPr id="16417" name="Line 82"/>
            <p:cNvSpPr>
              <a:spLocks noChangeShapeType="1"/>
            </p:cNvSpPr>
            <p:nvPr/>
          </p:nvSpPr>
          <p:spPr bwMode="auto">
            <a:xfrm>
              <a:off x="1582" y="1989"/>
              <a:ext cx="82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8" name="Line 81"/>
            <p:cNvSpPr>
              <a:spLocks noChangeShapeType="1"/>
            </p:cNvSpPr>
            <p:nvPr/>
          </p:nvSpPr>
          <p:spPr bwMode="auto">
            <a:xfrm>
              <a:off x="1600" y="1975"/>
              <a:ext cx="8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1858964" y="3552826"/>
            <a:ext cx="3767137" cy="454025"/>
            <a:chOff x="211" y="2238"/>
            <a:chExt cx="2373" cy="286"/>
          </a:xfrm>
        </p:grpSpPr>
        <p:sp>
          <p:nvSpPr>
            <p:cNvPr id="16411" name="Text Box 84"/>
            <p:cNvSpPr txBox="1">
              <a:spLocks noChangeArrowheads="1"/>
            </p:cNvSpPr>
            <p:nvPr/>
          </p:nvSpPr>
          <p:spPr bwMode="auto">
            <a:xfrm>
              <a:off x="211" y="2238"/>
              <a:ext cx="18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</a:rPr>
                <a:t>Lateral mammary vv.</a:t>
              </a:r>
            </a:p>
          </p:txBody>
        </p:sp>
        <p:sp>
          <p:nvSpPr>
            <p:cNvPr id="16412" name="Line 87"/>
            <p:cNvSpPr>
              <a:spLocks noChangeShapeType="1"/>
            </p:cNvSpPr>
            <p:nvPr/>
          </p:nvSpPr>
          <p:spPr bwMode="auto">
            <a:xfrm flipV="1">
              <a:off x="1798" y="2326"/>
              <a:ext cx="765" cy="5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3" name="Line 85"/>
            <p:cNvSpPr>
              <a:spLocks noChangeShapeType="1"/>
            </p:cNvSpPr>
            <p:nvPr/>
          </p:nvSpPr>
          <p:spPr bwMode="auto">
            <a:xfrm flipV="1">
              <a:off x="1819" y="2315"/>
              <a:ext cx="765" cy="5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4" name="Line 88"/>
            <p:cNvSpPr>
              <a:spLocks noChangeShapeType="1"/>
            </p:cNvSpPr>
            <p:nvPr/>
          </p:nvSpPr>
          <p:spPr bwMode="auto">
            <a:xfrm>
              <a:off x="1809" y="2380"/>
              <a:ext cx="646" cy="1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5" name="Line 86"/>
            <p:cNvSpPr>
              <a:spLocks noChangeShapeType="1"/>
            </p:cNvSpPr>
            <p:nvPr/>
          </p:nvSpPr>
          <p:spPr bwMode="auto">
            <a:xfrm>
              <a:off x="1822" y="2369"/>
              <a:ext cx="646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4" name="AutoShape 90"/>
          <p:cNvSpPr>
            <a:spLocks noChangeArrowheads="1"/>
          </p:cNvSpPr>
          <p:nvPr/>
        </p:nvSpPr>
        <p:spPr bwMode="auto">
          <a:xfrm rot="-3933241">
            <a:off x="5745163" y="2286000"/>
            <a:ext cx="1600200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07" y="8171"/>
                </a:moveTo>
                <a:cubicBezTo>
                  <a:pt x="15763" y="5784"/>
                  <a:pt x="13405" y="4242"/>
                  <a:pt x="10800" y="4242"/>
                </a:cubicBezTo>
                <a:cubicBezTo>
                  <a:pt x="7692" y="4241"/>
                  <a:pt x="5011" y="6423"/>
                  <a:pt x="4379" y="9466"/>
                </a:cubicBezTo>
                <a:lnTo>
                  <a:pt x="225" y="8603"/>
                </a:lnTo>
                <a:cubicBezTo>
                  <a:pt x="1266" y="3592"/>
                  <a:pt x="5682" y="-1"/>
                  <a:pt x="10800" y="0"/>
                </a:cubicBezTo>
                <a:cubicBezTo>
                  <a:pt x="15090" y="0"/>
                  <a:pt x="18974" y="2539"/>
                  <a:pt x="20694" y="6470"/>
                </a:cubicBezTo>
                <a:lnTo>
                  <a:pt x="23167" y="5388"/>
                </a:lnTo>
                <a:lnTo>
                  <a:pt x="20684" y="11737"/>
                </a:lnTo>
                <a:lnTo>
                  <a:pt x="14334" y="9253"/>
                </a:lnTo>
                <a:lnTo>
                  <a:pt x="16807" y="8171"/>
                </a:lnTo>
                <a:close/>
              </a:path>
            </a:pathLst>
          </a:cu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AutoShape 91"/>
          <p:cNvSpPr>
            <a:spLocks noChangeArrowheads="1"/>
          </p:cNvSpPr>
          <p:nvPr/>
        </p:nvSpPr>
        <p:spPr bwMode="auto">
          <a:xfrm rot="17697319" flipV="1">
            <a:off x="6238876" y="2590801"/>
            <a:ext cx="1524000" cy="1724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88" y="8296"/>
                </a:moveTo>
                <a:cubicBezTo>
                  <a:pt x="17790" y="4750"/>
                  <a:pt x="14511" y="2333"/>
                  <a:pt x="10800" y="2333"/>
                </a:cubicBezTo>
                <a:cubicBezTo>
                  <a:pt x="6787" y="2332"/>
                  <a:pt x="3326" y="5149"/>
                  <a:pt x="2510" y="9077"/>
                </a:cubicBezTo>
                <a:lnTo>
                  <a:pt x="225" y="8603"/>
                </a:lnTo>
                <a:cubicBezTo>
                  <a:pt x="1266" y="3592"/>
                  <a:pt x="5682" y="-1"/>
                  <a:pt x="10800" y="0"/>
                </a:cubicBezTo>
                <a:cubicBezTo>
                  <a:pt x="15534" y="0"/>
                  <a:pt x="19716" y="3083"/>
                  <a:pt x="21116" y="7606"/>
                </a:cubicBezTo>
                <a:lnTo>
                  <a:pt x="23696" y="6807"/>
                </a:lnTo>
                <a:lnTo>
                  <a:pt x="21146" y="11645"/>
                </a:lnTo>
                <a:lnTo>
                  <a:pt x="16309" y="9094"/>
                </a:lnTo>
                <a:lnTo>
                  <a:pt x="18888" y="8296"/>
                </a:lnTo>
                <a:close/>
              </a:path>
            </a:pathLst>
          </a:cu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6845300" y="3570289"/>
            <a:ext cx="3475038" cy="757237"/>
            <a:chOff x="3352" y="2249"/>
            <a:chExt cx="2189" cy="477"/>
          </a:xfrm>
        </p:grpSpPr>
        <p:sp>
          <p:nvSpPr>
            <p:cNvPr id="16406" name="Text Box 92"/>
            <p:cNvSpPr txBox="1">
              <a:spLocks noChangeArrowheads="1"/>
            </p:cNvSpPr>
            <p:nvPr/>
          </p:nvSpPr>
          <p:spPr bwMode="auto">
            <a:xfrm>
              <a:off x="4398" y="2249"/>
              <a:ext cx="114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FF0000"/>
                  </a:solidFill>
                </a:rPr>
                <a:t>Medial mammary vv.</a:t>
              </a:r>
            </a:p>
          </p:txBody>
        </p:sp>
        <p:sp>
          <p:nvSpPr>
            <p:cNvPr id="16407" name="Line 95"/>
            <p:cNvSpPr>
              <a:spLocks noChangeShapeType="1"/>
            </p:cNvSpPr>
            <p:nvPr/>
          </p:nvSpPr>
          <p:spPr bwMode="auto">
            <a:xfrm flipH="1">
              <a:off x="3638" y="2387"/>
              <a:ext cx="728" cy="33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8" name="Line 96"/>
            <p:cNvSpPr>
              <a:spLocks noChangeShapeType="1"/>
            </p:cNvSpPr>
            <p:nvPr/>
          </p:nvSpPr>
          <p:spPr bwMode="auto">
            <a:xfrm flipH="1" flipV="1">
              <a:off x="3352" y="2315"/>
              <a:ext cx="1005" cy="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9" name="Line 93"/>
            <p:cNvSpPr>
              <a:spLocks noChangeShapeType="1"/>
            </p:cNvSpPr>
            <p:nvPr/>
          </p:nvSpPr>
          <p:spPr bwMode="auto">
            <a:xfrm flipH="1" flipV="1">
              <a:off x="3365" y="2304"/>
              <a:ext cx="1005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10" name="Line 94"/>
            <p:cNvSpPr>
              <a:spLocks noChangeShapeType="1"/>
            </p:cNvSpPr>
            <p:nvPr/>
          </p:nvSpPr>
          <p:spPr bwMode="auto">
            <a:xfrm flipH="1">
              <a:off x="3639" y="2376"/>
              <a:ext cx="728" cy="33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7366001" y="2830514"/>
            <a:ext cx="3287713" cy="441325"/>
            <a:chOff x="3689" y="1783"/>
            <a:chExt cx="2071" cy="278"/>
          </a:xfrm>
        </p:grpSpPr>
        <p:sp>
          <p:nvSpPr>
            <p:cNvPr id="16403" name="Text Box 98"/>
            <p:cNvSpPr txBox="1">
              <a:spLocks noChangeArrowheads="1"/>
            </p:cNvSpPr>
            <p:nvPr/>
          </p:nvSpPr>
          <p:spPr bwMode="auto">
            <a:xfrm>
              <a:off x="4250" y="1783"/>
              <a:ext cx="151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rgbClr val="FF0000"/>
                  </a:solidFill>
                </a:rPr>
                <a:t>*Internal thoracic v.</a:t>
              </a:r>
            </a:p>
          </p:txBody>
        </p:sp>
        <p:sp>
          <p:nvSpPr>
            <p:cNvPr id="16404" name="Line 100"/>
            <p:cNvSpPr>
              <a:spLocks noChangeShapeType="1"/>
            </p:cNvSpPr>
            <p:nvPr/>
          </p:nvSpPr>
          <p:spPr bwMode="auto">
            <a:xfrm flipH="1">
              <a:off x="3689" y="1915"/>
              <a:ext cx="576" cy="14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5" name="Line 99"/>
            <p:cNvSpPr>
              <a:spLocks noChangeShapeType="1"/>
            </p:cNvSpPr>
            <p:nvPr/>
          </p:nvSpPr>
          <p:spPr bwMode="auto">
            <a:xfrm flipH="1">
              <a:off x="3694" y="1902"/>
              <a:ext cx="576" cy="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8" name="Line 102"/>
          <p:cNvSpPr>
            <a:spLocks noChangeShapeType="1"/>
          </p:cNvSpPr>
          <p:nvPr/>
        </p:nvSpPr>
        <p:spPr bwMode="auto">
          <a:xfrm flipV="1">
            <a:off x="2162175" y="3265489"/>
            <a:ext cx="0" cy="3190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399" name="Line 103"/>
          <p:cNvSpPr>
            <a:spLocks noChangeShapeType="1"/>
          </p:cNvSpPr>
          <p:nvPr/>
        </p:nvSpPr>
        <p:spPr bwMode="auto">
          <a:xfrm flipV="1">
            <a:off x="2146300" y="2611439"/>
            <a:ext cx="0" cy="3190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00" name="Line 104"/>
          <p:cNvSpPr>
            <a:spLocks noChangeShapeType="1"/>
          </p:cNvSpPr>
          <p:nvPr/>
        </p:nvSpPr>
        <p:spPr bwMode="auto">
          <a:xfrm flipH="1" flipV="1">
            <a:off x="2136776" y="2195514"/>
            <a:ext cx="3175" cy="1539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401" name="Line 106"/>
          <p:cNvSpPr>
            <a:spLocks noChangeShapeType="1"/>
          </p:cNvSpPr>
          <p:nvPr/>
        </p:nvSpPr>
        <p:spPr bwMode="auto">
          <a:xfrm flipV="1">
            <a:off x="8763000" y="3213100"/>
            <a:ext cx="0" cy="361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0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Lymphatics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703389" y="1123951"/>
            <a:ext cx="8675687" cy="45259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Axillary lymph nodes (75%)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Drain lateral side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Including: Humeral, Central, Pectoral and Subscapular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These drain to apical lymph nodes and subclavian lymphatic trunk via the clavicular nodes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Parasternal lymph nodes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Drain medial side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 next drain to </a:t>
            </a:r>
            <a:r>
              <a:rPr lang="en-GB" dirty="0" err="1">
                <a:solidFill>
                  <a:schemeClr val="tx1"/>
                </a:solidFill>
              </a:rPr>
              <a:t>bronciomediastinal</a:t>
            </a:r>
            <a:r>
              <a:rPr lang="en-GB" dirty="0">
                <a:solidFill>
                  <a:schemeClr val="tx1"/>
                </a:solidFill>
              </a:rPr>
              <a:t> trunk (lymphatic vessel)</a:t>
            </a:r>
          </a:p>
          <a:p>
            <a:r>
              <a:rPr lang="en-GB" dirty="0">
                <a:solidFill>
                  <a:schemeClr val="tx1"/>
                </a:solidFill>
              </a:rPr>
              <a:t>Some drainage to other breast (internal mammary nodes)</a:t>
            </a:r>
          </a:p>
          <a:p>
            <a:r>
              <a:rPr lang="en-GB" dirty="0">
                <a:solidFill>
                  <a:schemeClr val="tx1"/>
                </a:solidFill>
              </a:rPr>
              <a:t>Left breast also drains into </a:t>
            </a:r>
            <a:r>
              <a:rPr lang="en-GB" dirty="0" err="1">
                <a:solidFill>
                  <a:schemeClr val="tx1"/>
                </a:solidFill>
              </a:rPr>
              <a:t>throacic</a:t>
            </a:r>
            <a:r>
              <a:rPr lang="en-GB" dirty="0">
                <a:solidFill>
                  <a:schemeClr val="tx1"/>
                </a:solidFill>
              </a:rPr>
              <a:t> duct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21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8"/>
          <p:cNvSpPr txBox="1">
            <a:spLocks noChangeArrowheads="1"/>
          </p:cNvSpPr>
          <p:nvPr/>
        </p:nvSpPr>
        <p:spPr bwMode="auto">
          <a:xfrm>
            <a:off x="7696200" y="12192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Mostly drains to axillary nodes (pectoral, apical &amp; central)</a:t>
            </a:r>
          </a:p>
        </p:txBody>
      </p:sp>
      <p:sp>
        <p:nvSpPr>
          <p:cNvPr id="18435" name="Text Box 29"/>
          <p:cNvSpPr txBox="1">
            <a:spLocks noChangeArrowheads="1"/>
          </p:cNvSpPr>
          <p:nvPr/>
        </p:nvSpPr>
        <p:spPr bwMode="auto">
          <a:xfrm>
            <a:off x="7696200" y="3886200"/>
            <a:ext cx="281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Some drainage to para-sternal,supra- &amp; infra-clavicular, extra-peritoneal &amp; mediastinal nodes </a:t>
            </a:r>
          </a:p>
        </p:txBody>
      </p:sp>
      <p:pic>
        <p:nvPicPr>
          <p:cNvPr id="18437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1557338"/>
            <a:ext cx="42164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34"/>
          <p:cNvSpPr>
            <a:spLocks noChangeArrowheads="1"/>
          </p:cNvSpPr>
          <p:nvPr/>
        </p:nvSpPr>
        <p:spPr bwMode="auto">
          <a:xfrm>
            <a:off x="2135188" y="333375"/>
            <a:ext cx="7916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/>
              <a:t>Lymphatic Drainage of the Breast</a:t>
            </a: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4127501" y="4103688"/>
            <a:ext cx="696913" cy="685800"/>
            <a:chOff x="1640" y="2585"/>
            <a:chExt cx="439" cy="432"/>
          </a:xfrm>
        </p:grpSpPr>
        <p:sp>
          <p:nvSpPr>
            <p:cNvPr id="18521" name="Line 54"/>
            <p:cNvSpPr>
              <a:spLocks noChangeShapeType="1"/>
            </p:cNvSpPr>
            <p:nvPr/>
          </p:nvSpPr>
          <p:spPr bwMode="auto">
            <a:xfrm flipH="1" flipV="1">
              <a:off x="1691" y="2729"/>
              <a:ext cx="88" cy="2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2" name="Line 55"/>
            <p:cNvSpPr>
              <a:spLocks noChangeShapeType="1"/>
            </p:cNvSpPr>
            <p:nvPr/>
          </p:nvSpPr>
          <p:spPr bwMode="auto">
            <a:xfrm flipH="1" flipV="1">
              <a:off x="1731" y="2741"/>
              <a:ext cx="35" cy="4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3" name="Line 58"/>
            <p:cNvSpPr>
              <a:spLocks noChangeShapeType="1"/>
            </p:cNvSpPr>
            <p:nvPr/>
          </p:nvSpPr>
          <p:spPr bwMode="auto">
            <a:xfrm flipH="1" flipV="1">
              <a:off x="1760" y="2723"/>
              <a:ext cx="21" cy="25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4" name="Line 59"/>
            <p:cNvSpPr>
              <a:spLocks noChangeShapeType="1"/>
            </p:cNvSpPr>
            <p:nvPr/>
          </p:nvSpPr>
          <p:spPr bwMode="auto">
            <a:xfrm flipH="1" flipV="1">
              <a:off x="1752" y="2682"/>
              <a:ext cx="9" cy="41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5" name="Line 60"/>
            <p:cNvSpPr>
              <a:spLocks noChangeShapeType="1"/>
            </p:cNvSpPr>
            <p:nvPr/>
          </p:nvSpPr>
          <p:spPr bwMode="auto">
            <a:xfrm flipH="1" flipV="1">
              <a:off x="1752" y="2682"/>
              <a:ext cx="60" cy="3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6" name="Line 61"/>
            <p:cNvSpPr>
              <a:spLocks noChangeShapeType="1"/>
            </p:cNvSpPr>
            <p:nvPr/>
          </p:nvSpPr>
          <p:spPr bwMode="auto">
            <a:xfrm flipH="1" flipV="1">
              <a:off x="1695" y="2651"/>
              <a:ext cx="56" cy="31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7" name="Line 62"/>
            <p:cNvSpPr>
              <a:spLocks noChangeShapeType="1"/>
            </p:cNvSpPr>
            <p:nvPr/>
          </p:nvSpPr>
          <p:spPr bwMode="auto">
            <a:xfrm flipH="1" flipV="1">
              <a:off x="1796" y="2652"/>
              <a:ext cx="1" cy="53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Line 63"/>
            <p:cNvSpPr>
              <a:spLocks noChangeShapeType="1"/>
            </p:cNvSpPr>
            <p:nvPr/>
          </p:nvSpPr>
          <p:spPr bwMode="auto">
            <a:xfrm flipH="1" flipV="1">
              <a:off x="1838" y="2676"/>
              <a:ext cx="3" cy="26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Line 64"/>
            <p:cNvSpPr>
              <a:spLocks noChangeShapeType="1"/>
            </p:cNvSpPr>
            <p:nvPr/>
          </p:nvSpPr>
          <p:spPr bwMode="auto">
            <a:xfrm flipH="1" flipV="1">
              <a:off x="1796" y="2655"/>
              <a:ext cx="43" cy="21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Line 65"/>
            <p:cNvSpPr>
              <a:spLocks noChangeShapeType="1"/>
            </p:cNvSpPr>
            <p:nvPr/>
          </p:nvSpPr>
          <p:spPr bwMode="auto">
            <a:xfrm flipH="1" flipV="1">
              <a:off x="1767" y="2604"/>
              <a:ext cx="27" cy="5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Line 66"/>
            <p:cNvSpPr>
              <a:spLocks noChangeShapeType="1"/>
            </p:cNvSpPr>
            <p:nvPr/>
          </p:nvSpPr>
          <p:spPr bwMode="auto">
            <a:xfrm flipV="1">
              <a:off x="1772" y="2637"/>
              <a:ext cx="13" cy="53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Line 67"/>
            <p:cNvSpPr>
              <a:spLocks noChangeShapeType="1"/>
            </p:cNvSpPr>
            <p:nvPr/>
          </p:nvSpPr>
          <p:spPr bwMode="auto">
            <a:xfrm flipV="1">
              <a:off x="1883" y="2669"/>
              <a:ext cx="4" cy="3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3" name="Line 68"/>
            <p:cNvSpPr>
              <a:spLocks noChangeShapeType="1"/>
            </p:cNvSpPr>
            <p:nvPr/>
          </p:nvSpPr>
          <p:spPr bwMode="auto">
            <a:xfrm flipV="1">
              <a:off x="1917" y="2688"/>
              <a:ext cx="17" cy="2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69"/>
            <p:cNvSpPr>
              <a:spLocks noChangeShapeType="1"/>
            </p:cNvSpPr>
            <p:nvPr/>
          </p:nvSpPr>
          <p:spPr bwMode="auto">
            <a:xfrm flipV="1">
              <a:off x="1949" y="2714"/>
              <a:ext cx="25" cy="21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70"/>
            <p:cNvSpPr>
              <a:spLocks noChangeShapeType="1"/>
            </p:cNvSpPr>
            <p:nvPr/>
          </p:nvSpPr>
          <p:spPr bwMode="auto">
            <a:xfrm flipV="1">
              <a:off x="1968" y="2754"/>
              <a:ext cx="32" cy="9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71"/>
            <p:cNvSpPr>
              <a:spLocks noChangeShapeType="1"/>
            </p:cNvSpPr>
            <p:nvPr/>
          </p:nvSpPr>
          <p:spPr bwMode="auto">
            <a:xfrm>
              <a:off x="1977" y="2804"/>
              <a:ext cx="32" cy="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72"/>
            <p:cNvSpPr>
              <a:spLocks noChangeShapeType="1"/>
            </p:cNvSpPr>
            <p:nvPr/>
          </p:nvSpPr>
          <p:spPr bwMode="auto">
            <a:xfrm>
              <a:off x="1971" y="2840"/>
              <a:ext cx="29" cy="1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73"/>
            <p:cNvSpPr>
              <a:spLocks noChangeShapeType="1"/>
            </p:cNvSpPr>
            <p:nvPr/>
          </p:nvSpPr>
          <p:spPr bwMode="auto">
            <a:xfrm>
              <a:off x="1955" y="2871"/>
              <a:ext cx="22" cy="23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74"/>
            <p:cNvSpPr>
              <a:spLocks noChangeShapeType="1"/>
            </p:cNvSpPr>
            <p:nvPr/>
          </p:nvSpPr>
          <p:spPr bwMode="auto">
            <a:xfrm>
              <a:off x="1929" y="2892"/>
              <a:ext cx="20" cy="18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75"/>
            <p:cNvSpPr>
              <a:spLocks noChangeShapeType="1"/>
            </p:cNvSpPr>
            <p:nvPr/>
          </p:nvSpPr>
          <p:spPr bwMode="auto">
            <a:xfrm>
              <a:off x="1901" y="2901"/>
              <a:ext cx="10" cy="33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76"/>
            <p:cNvSpPr>
              <a:spLocks noChangeShapeType="1"/>
            </p:cNvSpPr>
            <p:nvPr/>
          </p:nvSpPr>
          <p:spPr bwMode="auto">
            <a:xfrm>
              <a:off x="1863" y="2903"/>
              <a:ext cx="0" cy="39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77"/>
            <p:cNvSpPr>
              <a:spLocks noChangeShapeType="1"/>
            </p:cNvSpPr>
            <p:nvPr/>
          </p:nvSpPr>
          <p:spPr bwMode="auto">
            <a:xfrm flipH="1">
              <a:off x="1814" y="2894"/>
              <a:ext cx="16" cy="39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78"/>
            <p:cNvSpPr>
              <a:spLocks noChangeShapeType="1"/>
            </p:cNvSpPr>
            <p:nvPr/>
          </p:nvSpPr>
          <p:spPr bwMode="auto">
            <a:xfrm flipH="1">
              <a:off x="1778" y="2880"/>
              <a:ext cx="33" cy="27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4" name="Line 79"/>
            <p:cNvSpPr>
              <a:spLocks noChangeShapeType="1"/>
            </p:cNvSpPr>
            <p:nvPr/>
          </p:nvSpPr>
          <p:spPr bwMode="auto">
            <a:xfrm flipH="1">
              <a:off x="1757" y="2855"/>
              <a:ext cx="30" cy="19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5" name="Line 80"/>
            <p:cNvSpPr>
              <a:spLocks noChangeShapeType="1"/>
            </p:cNvSpPr>
            <p:nvPr/>
          </p:nvSpPr>
          <p:spPr bwMode="auto">
            <a:xfrm flipH="1">
              <a:off x="1740" y="2820"/>
              <a:ext cx="32" cy="3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6" name="Line 81"/>
            <p:cNvSpPr>
              <a:spLocks noChangeShapeType="1"/>
            </p:cNvSpPr>
            <p:nvPr/>
          </p:nvSpPr>
          <p:spPr bwMode="auto">
            <a:xfrm flipH="1" flipV="1">
              <a:off x="1728" y="2775"/>
              <a:ext cx="42" cy="6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7" name="Line 82"/>
            <p:cNvSpPr>
              <a:spLocks noChangeShapeType="1"/>
            </p:cNvSpPr>
            <p:nvPr/>
          </p:nvSpPr>
          <p:spPr bwMode="auto">
            <a:xfrm flipV="1">
              <a:off x="1839" y="2651"/>
              <a:ext cx="18" cy="2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8" name="Line 83"/>
            <p:cNvSpPr>
              <a:spLocks noChangeShapeType="1"/>
            </p:cNvSpPr>
            <p:nvPr/>
          </p:nvSpPr>
          <p:spPr bwMode="auto">
            <a:xfrm flipH="1" flipV="1">
              <a:off x="1856" y="2651"/>
              <a:ext cx="31" cy="16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9" name="Line 84"/>
            <p:cNvSpPr>
              <a:spLocks noChangeShapeType="1"/>
            </p:cNvSpPr>
            <p:nvPr/>
          </p:nvSpPr>
          <p:spPr bwMode="auto">
            <a:xfrm flipV="1">
              <a:off x="1856" y="2585"/>
              <a:ext cx="3" cy="66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0" name="Line 85"/>
            <p:cNvSpPr>
              <a:spLocks noChangeShapeType="1"/>
            </p:cNvSpPr>
            <p:nvPr/>
          </p:nvSpPr>
          <p:spPr bwMode="auto">
            <a:xfrm flipV="1">
              <a:off x="1890" y="2657"/>
              <a:ext cx="29" cy="1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1" name="Line 86"/>
            <p:cNvSpPr>
              <a:spLocks noChangeShapeType="1"/>
            </p:cNvSpPr>
            <p:nvPr/>
          </p:nvSpPr>
          <p:spPr bwMode="auto">
            <a:xfrm flipH="1" flipV="1">
              <a:off x="1923" y="2657"/>
              <a:ext cx="12" cy="3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2" name="Line 87"/>
            <p:cNvSpPr>
              <a:spLocks noChangeShapeType="1"/>
            </p:cNvSpPr>
            <p:nvPr/>
          </p:nvSpPr>
          <p:spPr bwMode="auto">
            <a:xfrm flipV="1">
              <a:off x="1922" y="2605"/>
              <a:ext cx="21" cy="5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3" name="Line 88"/>
            <p:cNvSpPr>
              <a:spLocks noChangeShapeType="1"/>
            </p:cNvSpPr>
            <p:nvPr/>
          </p:nvSpPr>
          <p:spPr bwMode="auto">
            <a:xfrm flipV="1">
              <a:off x="1935" y="2676"/>
              <a:ext cx="30" cy="1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4" name="Line 89"/>
            <p:cNvSpPr>
              <a:spLocks noChangeShapeType="1"/>
            </p:cNvSpPr>
            <p:nvPr/>
          </p:nvSpPr>
          <p:spPr bwMode="auto">
            <a:xfrm flipH="1" flipV="1">
              <a:off x="1964" y="2675"/>
              <a:ext cx="9" cy="39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5" name="Line 90"/>
            <p:cNvSpPr>
              <a:spLocks noChangeShapeType="1"/>
            </p:cNvSpPr>
            <p:nvPr/>
          </p:nvSpPr>
          <p:spPr bwMode="auto">
            <a:xfrm flipV="1">
              <a:off x="1964" y="2627"/>
              <a:ext cx="36" cy="48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6" name="Line 91"/>
            <p:cNvSpPr>
              <a:spLocks noChangeShapeType="1"/>
            </p:cNvSpPr>
            <p:nvPr/>
          </p:nvSpPr>
          <p:spPr bwMode="auto">
            <a:xfrm flipV="1">
              <a:off x="1902" y="2613"/>
              <a:ext cx="20" cy="5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7" name="Line 92"/>
            <p:cNvSpPr>
              <a:spLocks noChangeShapeType="1"/>
            </p:cNvSpPr>
            <p:nvPr/>
          </p:nvSpPr>
          <p:spPr bwMode="auto">
            <a:xfrm flipH="1" flipV="1">
              <a:off x="1809" y="2613"/>
              <a:ext cx="17" cy="51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8" name="Line 93"/>
            <p:cNvSpPr>
              <a:spLocks noChangeShapeType="1"/>
            </p:cNvSpPr>
            <p:nvPr/>
          </p:nvSpPr>
          <p:spPr bwMode="auto">
            <a:xfrm flipH="1" flipV="1">
              <a:off x="1920" y="2616"/>
              <a:ext cx="9" cy="23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59" name="Line 94"/>
            <p:cNvSpPr>
              <a:spLocks noChangeShapeType="1"/>
            </p:cNvSpPr>
            <p:nvPr/>
          </p:nvSpPr>
          <p:spPr bwMode="auto">
            <a:xfrm>
              <a:off x="1973" y="2715"/>
              <a:ext cx="36" cy="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0" name="Line 95"/>
            <p:cNvSpPr>
              <a:spLocks noChangeShapeType="1"/>
            </p:cNvSpPr>
            <p:nvPr/>
          </p:nvSpPr>
          <p:spPr bwMode="auto">
            <a:xfrm flipV="1">
              <a:off x="2000" y="2711"/>
              <a:ext cx="10" cy="4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1" name="Line 96"/>
            <p:cNvSpPr>
              <a:spLocks noChangeShapeType="1"/>
            </p:cNvSpPr>
            <p:nvPr/>
          </p:nvSpPr>
          <p:spPr bwMode="auto">
            <a:xfrm>
              <a:off x="2003" y="2753"/>
              <a:ext cx="25" cy="27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2" name="Line 97"/>
            <p:cNvSpPr>
              <a:spLocks noChangeShapeType="1"/>
            </p:cNvSpPr>
            <p:nvPr/>
          </p:nvSpPr>
          <p:spPr bwMode="auto">
            <a:xfrm flipV="1">
              <a:off x="2009" y="2754"/>
              <a:ext cx="45" cy="47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3" name="Line 98"/>
            <p:cNvSpPr>
              <a:spLocks noChangeShapeType="1"/>
            </p:cNvSpPr>
            <p:nvPr/>
          </p:nvSpPr>
          <p:spPr bwMode="auto">
            <a:xfrm>
              <a:off x="2039" y="2775"/>
              <a:ext cx="40" cy="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4" name="Line 99"/>
            <p:cNvSpPr>
              <a:spLocks noChangeShapeType="1"/>
            </p:cNvSpPr>
            <p:nvPr/>
          </p:nvSpPr>
          <p:spPr bwMode="auto">
            <a:xfrm>
              <a:off x="2010" y="2804"/>
              <a:ext cx="18" cy="28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5" name="Line 100"/>
            <p:cNvSpPr>
              <a:spLocks noChangeShapeType="1"/>
            </p:cNvSpPr>
            <p:nvPr/>
          </p:nvSpPr>
          <p:spPr bwMode="auto">
            <a:xfrm flipV="1">
              <a:off x="2001" y="2832"/>
              <a:ext cx="29" cy="2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6" name="Line 101"/>
            <p:cNvSpPr>
              <a:spLocks noChangeShapeType="1"/>
            </p:cNvSpPr>
            <p:nvPr/>
          </p:nvSpPr>
          <p:spPr bwMode="auto">
            <a:xfrm>
              <a:off x="2031" y="2832"/>
              <a:ext cx="33" cy="5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7" name="Line 102"/>
            <p:cNvSpPr>
              <a:spLocks noChangeShapeType="1"/>
            </p:cNvSpPr>
            <p:nvPr/>
          </p:nvSpPr>
          <p:spPr bwMode="auto">
            <a:xfrm>
              <a:off x="2004" y="2853"/>
              <a:ext cx="11" cy="32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8" name="Line 103"/>
            <p:cNvSpPr>
              <a:spLocks noChangeShapeType="1"/>
            </p:cNvSpPr>
            <p:nvPr/>
          </p:nvSpPr>
          <p:spPr bwMode="auto">
            <a:xfrm flipV="1">
              <a:off x="1976" y="2886"/>
              <a:ext cx="40" cy="9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69" name="Line 105"/>
            <p:cNvSpPr>
              <a:spLocks noChangeShapeType="1"/>
            </p:cNvSpPr>
            <p:nvPr/>
          </p:nvSpPr>
          <p:spPr bwMode="auto">
            <a:xfrm>
              <a:off x="1950" y="2910"/>
              <a:ext cx="39" cy="48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0" name="Line 106"/>
            <p:cNvSpPr>
              <a:spLocks noChangeShapeType="1"/>
            </p:cNvSpPr>
            <p:nvPr/>
          </p:nvSpPr>
          <p:spPr bwMode="auto">
            <a:xfrm flipH="1">
              <a:off x="1974" y="2894"/>
              <a:ext cx="2" cy="43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1" name="Line 107"/>
            <p:cNvSpPr>
              <a:spLocks noChangeShapeType="1"/>
            </p:cNvSpPr>
            <p:nvPr/>
          </p:nvSpPr>
          <p:spPr bwMode="auto">
            <a:xfrm flipV="1">
              <a:off x="1913" y="2930"/>
              <a:ext cx="52" cy="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2" name="Line 108"/>
            <p:cNvSpPr>
              <a:spLocks noChangeShapeType="1"/>
            </p:cNvSpPr>
            <p:nvPr/>
          </p:nvSpPr>
          <p:spPr bwMode="auto">
            <a:xfrm>
              <a:off x="1938" y="2933"/>
              <a:ext cx="8" cy="33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3" name="Line 109"/>
            <p:cNvSpPr>
              <a:spLocks noChangeShapeType="1"/>
            </p:cNvSpPr>
            <p:nvPr/>
          </p:nvSpPr>
          <p:spPr bwMode="auto">
            <a:xfrm flipH="1">
              <a:off x="1889" y="2934"/>
              <a:ext cx="24" cy="36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4" name="Line 110"/>
            <p:cNvSpPr>
              <a:spLocks noChangeShapeType="1"/>
            </p:cNvSpPr>
            <p:nvPr/>
          </p:nvSpPr>
          <p:spPr bwMode="auto">
            <a:xfrm>
              <a:off x="1863" y="2942"/>
              <a:ext cx="27" cy="28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5" name="Line 111"/>
            <p:cNvSpPr>
              <a:spLocks noChangeShapeType="1"/>
            </p:cNvSpPr>
            <p:nvPr/>
          </p:nvSpPr>
          <p:spPr bwMode="auto">
            <a:xfrm>
              <a:off x="1890" y="2967"/>
              <a:ext cx="0" cy="2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6" name="Line 112"/>
            <p:cNvSpPr>
              <a:spLocks noChangeShapeType="1"/>
            </p:cNvSpPr>
            <p:nvPr/>
          </p:nvSpPr>
          <p:spPr bwMode="auto">
            <a:xfrm flipH="1">
              <a:off x="1833" y="2942"/>
              <a:ext cx="32" cy="18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7" name="Line 113"/>
            <p:cNvSpPr>
              <a:spLocks noChangeShapeType="1"/>
            </p:cNvSpPr>
            <p:nvPr/>
          </p:nvSpPr>
          <p:spPr bwMode="auto">
            <a:xfrm>
              <a:off x="1815" y="2933"/>
              <a:ext cx="14" cy="27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8" name="Line 114"/>
            <p:cNvSpPr>
              <a:spLocks noChangeShapeType="1"/>
            </p:cNvSpPr>
            <p:nvPr/>
          </p:nvSpPr>
          <p:spPr bwMode="auto">
            <a:xfrm flipH="1">
              <a:off x="1781" y="2931"/>
              <a:ext cx="34" cy="5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9" name="Line 115"/>
            <p:cNvSpPr>
              <a:spLocks noChangeShapeType="1"/>
            </p:cNvSpPr>
            <p:nvPr/>
          </p:nvSpPr>
          <p:spPr bwMode="auto">
            <a:xfrm>
              <a:off x="1775" y="2907"/>
              <a:ext cx="3" cy="30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0" name="Line 116"/>
            <p:cNvSpPr>
              <a:spLocks noChangeShapeType="1"/>
            </p:cNvSpPr>
            <p:nvPr/>
          </p:nvSpPr>
          <p:spPr bwMode="auto">
            <a:xfrm flipH="1" flipV="1">
              <a:off x="1746" y="2903"/>
              <a:ext cx="33" cy="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1" name="Line 117"/>
            <p:cNvSpPr>
              <a:spLocks noChangeShapeType="1"/>
            </p:cNvSpPr>
            <p:nvPr/>
          </p:nvSpPr>
          <p:spPr bwMode="auto">
            <a:xfrm flipH="1">
              <a:off x="1746" y="2873"/>
              <a:ext cx="9" cy="28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2" name="Line 118"/>
            <p:cNvSpPr>
              <a:spLocks noChangeShapeType="1"/>
            </p:cNvSpPr>
            <p:nvPr/>
          </p:nvSpPr>
          <p:spPr bwMode="auto">
            <a:xfrm flipH="1" flipV="1">
              <a:off x="1721" y="2852"/>
              <a:ext cx="34" cy="19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3" name="Line 119"/>
            <p:cNvSpPr>
              <a:spLocks noChangeShapeType="1"/>
            </p:cNvSpPr>
            <p:nvPr/>
          </p:nvSpPr>
          <p:spPr bwMode="auto">
            <a:xfrm flipH="1">
              <a:off x="1719" y="2822"/>
              <a:ext cx="26" cy="2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4" name="Line 120"/>
            <p:cNvSpPr>
              <a:spLocks noChangeShapeType="1"/>
            </p:cNvSpPr>
            <p:nvPr/>
          </p:nvSpPr>
          <p:spPr bwMode="auto">
            <a:xfrm flipH="1" flipV="1">
              <a:off x="1707" y="2792"/>
              <a:ext cx="36" cy="31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5" name="Line 121"/>
            <p:cNvSpPr>
              <a:spLocks noChangeShapeType="1"/>
            </p:cNvSpPr>
            <p:nvPr/>
          </p:nvSpPr>
          <p:spPr bwMode="auto">
            <a:xfrm flipH="1">
              <a:off x="1694" y="2772"/>
              <a:ext cx="36" cy="35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6" name="Line 122"/>
            <p:cNvSpPr>
              <a:spLocks noChangeShapeType="1"/>
            </p:cNvSpPr>
            <p:nvPr/>
          </p:nvSpPr>
          <p:spPr bwMode="auto">
            <a:xfrm flipH="1">
              <a:off x="1640" y="2807"/>
              <a:ext cx="57" cy="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7" name="Line 123"/>
            <p:cNvSpPr>
              <a:spLocks noChangeShapeType="1"/>
            </p:cNvSpPr>
            <p:nvPr/>
          </p:nvSpPr>
          <p:spPr bwMode="auto">
            <a:xfrm flipH="1">
              <a:off x="1671" y="2850"/>
              <a:ext cx="50" cy="1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8" name="Line 124"/>
            <p:cNvSpPr>
              <a:spLocks noChangeShapeType="1"/>
            </p:cNvSpPr>
            <p:nvPr/>
          </p:nvSpPr>
          <p:spPr bwMode="auto">
            <a:xfrm flipH="1">
              <a:off x="1715" y="2901"/>
              <a:ext cx="30" cy="2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9" name="Line 125"/>
            <p:cNvSpPr>
              <a:spLocks noChangeShapeType="1"/>
            </p:cNvSpPr>
            <p:nvPr/>
          </p:nvSpPr>
          <p:spPr bwMode="auto">
            <a:xfrm flipH="1">
              <a:off x="1752" y="2936"/>
              <a:ext cx="29" cy="3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0" name="Line 126"/>
            <p:cNvSpPr>
              <a:spLocks noChangeShapeType="1"/>
            </p:cNvSpPr>
            <p:nvPr/>
          </p:nvSpPr>
          <p:spPr bwMode="auto">
            <a:xfrm flipH="1">
              <a:off x="1820" y="2960"/>
              <a:ext cx="10" cy="45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Line 127"/>
            <p:cNvSpPr>
              <a:spLocks noChangeShapeType="1"/>
            </p:cNvSpPr>
            <p:nvPr/>
          </p:nvSpPr>
          <p:spPr bwMode="auto">
            <a:xfrm flipH="1">
              <a:off x="1721" y="2969"/>
              <a:ext cx="31" cy="2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Line 128"/>
            <p:cNvSpPr>
              <a:spLocks noChangeShapeType="1"/>
            </p:cNvSpPr>
            <p:nvPr/>
          </p:nvSpPr>
          <p:spPr bwMode="auto">
            <a:xfrm flipH="1">
              <a:off x="1754" y="2972"/>
              <a:ext cx="1" cy="34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Line 129"/>
            <p:cNvSpPr>
              <a:spLocks noChangeShapeType="1"/>
            </p:cNvSpPr>
            <p:nvPr/>
          </p:nvSpPr>
          <p:spPr bwMode="auto">
            <a:xfrm>
              <a:off x="1829" y="2979"/>
              <a:ext cx="9" cy="38"/>
            </a:xfrm>
            <a:prstGeom prst="line">
              <a:avLst/>
            </a:prstGeom>
            <a:noFill/>
            <a:ln w="63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3609976" y="2257426"/>
            <a:ext cx="1095375" cy="779463"/>
            <a:chOff x="1314" y="1422"/>
            <a:chExt cx="690" cy="491"/>
          </a:xfrm>
        </p:grpSpPr>
        <p:grpSp>
          <p:nvGrpSpPr>
            <p:cNvPr id="4" name="Group 149"/>
            <p:cNvGrpSpPr>
              <a:grpSpLocks/>
            </p:cNvGrpSpPr>
            <p:nvPr/>
          </p:nvGrpSpPr>
          <p:grpSpPr bwMode="auto">
            <a:xfrm>
              <a:off x="1815" y="1754"/>
              <a:ext cx="176" cy="159"/>
              <a:chOff x="1815" y="1754"/>
              <a:chExt cx="176" cy="159"/>
            </a:xfrm>
          </p:grpSpPr>
          <p:sp>
            <p:nvSpPr>
              <p:cNvPr id="18519" name="Oval 145"/>
              <p:cNvSpPr>
                <a:spLocks noChangeArrowheads="1"/>
              </p:cNvSpPr>
              <p:nvPr/>
            </p:nvSpPr>
            <p:spPr bwMode="auto">
              <a:xfrm rot="-2661107">
                <a:off x="1815" y="1857"/>
                <a:ext cx="89" cy="5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Oval 146"/>
              <p:cNvSpPr>
                <a:spLocks noChangeArrowheads="1"/>
              </p:cNvSpPr>
              <p:nvPr/>
            </p:nvSpPr>
            <p:spPr bwMode="auto">
              <a:xfrm rot="-2050576">
                <a:off x="1910" y="1754"/>
                <a:ext cx="81" cy="5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18" name="Text Box 173"/>
            <p:cNvSpPr txBox="1">
              <a:spLocks noChangeArrowheads="1"/>
            </p:cNvSpPr>
            <p:nvPr/>
          </p:nvSpPr>
          <p:spPr bwMode="auto">
            <a:xfrm>
              <a:off x="1314" y="1422"/>
              <a:ext cx="6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08000"/>
                  </a:solidFill>
                </a:rPr>
                <a:t>Apical axillary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grpSp>
        <p:nvGrpSpPr>
          <p:cNvPr id="5" name="Group 178"/>
          <p:cNvGrpSpPr>
            <a:grpSpLocks/>
          </p:cNvGrpSpPr>
          <p:nvPr/>
        </p:nvGrpSpPr>
        <p:grpSpPr bwMode="auto">
          <a:xfrm>
            <a:off x="2535238" y="3706813"/>
            <a:ext cx="1839912" cy="1657349"/>
            <a:chOff x="637" y="2335"/>
            <a:chExt cx="1159" cy="1044"/>
          </a:xfrm>
        </p:grpSpPr>
        <p:grpSp>
          <p:nvGrpSpPr>
            <p:cNvPr id="6" name="Group 134"/>
            <p:cNvGrpSpPr>
              <a:grpSpLocks/>
            </p:cNvGrpSpPr>
            <p:nvPr/>
          </p:nvGrpSpPr>
          <p:grpSpPr bwMode="auto">
            <a:xfrm>
              <a:off x="1296" y="2335"/>
              <a:ext cx="500" cy="1044"/>
              <a:chOff x="1296" y="2335"/>
              <a:chExt cx="500" cy="1044"/>
            </a:xfrm>
          </p:grpSpPr>
          <p:sp>
            <p:nvSpPr>
              <p:cNvPr id="18511" name="Oval 4"/>
              <p:cNvSpPr>
                <a:spLocks noChangeArrowheads="1"/>
              </p:cNvSpPr>
              <p:nvPr/>
            </p:nvSpPr>
            <p:spPr bwMode="auto">
              <a:xfrm>
                <a:off x="1632" y="3052"/>
                <a:ext cx="164" cy="3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512" name="Oval 43"/>
              <p:cNvSpPr>
                <a:spLocks noChangeArrowheads="1"/>
              </p:cNvSpPr>
              <p:nvPr/>
            </p:nvSpPr>
            <p:spPr bwMode="auto">
              <a:xfrm rot="-975103">
                <a:off x="1576" y="3106"/>
                <a:ext cx="64" cy="92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3" name="Oval 44"/>
              <p:cNvSpPr>
                <a:spLocks noChangeArrowheads="1"/>
              </p:cNvSpPr>
              <p:nvPr/>
            </p:nvSpPr>
            <p:spPr bwMode="auto">
              <a:xfrm rot="-975103">
                <a:off x="1513" y="2921"/>
                <a:ext cx="52" cy="75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4" name="Oval 45"/>
              <p:cNvSpPr>
                <a:spLocks noChangeArrowheads="1"/>
              </p:cNvSpPr>
              <p:nvPr/>
            </p:nvSpPr>
            <p:spPr bwMode="auto">
              <a:xfrm rot="-975103">
                <a:off x="1480" y="2811"/>
                <a:ext cx="33" cy="75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Oval 46"/>
              <p:cNvSpPr>
                <a:spLocks noChangeArrowheads="1"/>
              </p:cNvSpPr>
              <p:nvPr/>
            </p:nvSpPr>
            <p:spPr bwMode="auto">
              <a:xfrm rot="117242" flipH="1">
                <a:off x="1302" y="2469"/>
                <a:ext cx="48" cy="76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Oval 47"/>
              <p:cNvSpPr>
                <a:spLocks noChangeArrowheads="1"/>
              </p:cNvSpPr>
              <p:nvPr/>
            </p:nvSpPr>
            <p:spPr bwMode="auto">
              <a:xfrm rot="21368527" flipH="1">
                <a:off x="1296" y="2335"/>
                <a:ext cx="53" cy="97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10" name="Text Box 174"/>
            <p:cNvSpPr txBox="1">
              <a:spLocks noChangeArrowheads="1"/>
            </p:cNvSpPr>
            <p:nvPr/>
          </p:nvSpPr>
          <p:spPr bwMode="auto">
            <a:xfrm>
              <a:off x="637" y="2875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08000"/>
                  </a:solidFill>
                </a:rPr>
                <a:t>Pectoral</a:t>
              </a:r>
              <a:endParaRPr lang="en-US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oup 179"/>
          <p:cNvGrpSpPr>
            <a:grpSpLocks/>
          </p:cNvGrpSpPr>
          <p:nvPr/>
        </p:nvGrpSpPr>
        <p:grpSpPr bwMode="auto">
          <a:xfrm>
            <a:off x="2270126" y="2898776"/>
            <a:ext cx="1363663" cy="758825"/>
            <a:chOff x="470" y="1826"/>
            <a:chExt cx="859" cy="478"/>
          </a:xfrm>
        </p:grpSpPr>
        <p:grpSp>
          <p:nvGrpSpPr>
            <p:cNvPr id="8" name="Group 135"/>
            <p:cNvGrpSpPr>
              <a:grpSpLocks/>
            </p:cNvGrpSpPr>
            <p:nvPr/>
          </p:nvGrpSpPr>
          <p:grpSpPr bwMode="auto">
            <a:xfrm>
              <a:off x="1058" y="2137"/>
              <a:ext cx="271" cy="167"/>
              <a:chOff x="1058" y="2137"/>
              <a:chExt cx="271" cy="167"/>
            </a:xfrm>
          </p:grpSpPr>
          <p:sp>
            <p:nvSpPr>
              <p:cNvPr id="18505" name="Oval 48"/>
              <p:cNvSpPr>
                <a:spLocks noChangeArrowheads="1"/>
              </p:cNvSpPr>
              <p:nvPr/>
            </p:nvSpPr>
            <p:spPr bwMode="auto">
              <a:xfrm rot="14692111" flipH="1">
                <a:off x="1078" y="2236"/>
                <a:ext cx="48" cy="8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Oval 49"/>
              <p:cNvSpPr>
                <a:spLocks noChangeArrowheads="1"/>
              </p:cNvSpPr>
              <p:nvPr/>
            </p:nvSpPr>
            <p:spPr bwMode="auto">
              <a:xfrm rot="14692111" flipH="1">
                <a:off x="1141" y="2152"/>
                <a:ext cx="48" cy="87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7" name="Oval 50"/>
              <p:cNvSpPr>
                <a:spLocks noChangeArrowheads="1"/>
              </p:cNvSpPr>
              <p:nvPr/>
            </p:nvSpPr>
            <p:spPr bwMode="auto">
              <a:xfrm rot="14692111" flipH="1">
                <a:off x="1232" y="2173"/>
                <a:ext cx="48" cy="3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Oval 51"/>
              <p:cNvSpPr>
                <a:spLocks noChangeArrowheads="1"/>
              </p:cNvSpPr>
              <p:nvPr/>
            </p:nvSpPr>
            <p:spPr bwMode="auto">
              <a:xfrm rot="13807497" flipH="1">
                <a:off x="1281" y="2142"/>
                <a:ext cx="54" cy="4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504" name="Text Box 175"/>
            <p:cNvSpPr txBox="1">
              <a:spLocks noChangeArrowheads="1"/>
            </p:cNvSpPr>
            <p:nvPr/>
          </p:nvSpPr>
          <p:spPr bwMode="auto">
            <a:xfrm>
              <a:off x="470" y="1826"/>
              <a:ext cx="6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folHlink"/>
                  </a:solidFill>
                </a:rPr>
                <a:t>Lateral axillary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9" name="Group 180"/>
          <p:cNvGrpSpPr>
            <a:grpSpLocks/>
          </p:cNvGrpSpPr>
          <p:nvPr/>
        </p:nvGrpSpPr>
        <p:grpSpPr bwMode="auto">
          <a:xfrm>
            <a:off x="2801938" y="2344738"/>
            <a:ext cx="1604962" cy="1497012"/>
            <a:chOff x="805" y="1477"/>
            <a:chExt cx="1011" cy="943"/>
          </a:xfrm>
        </p:grpSpPr>
        <p:grpSp>
          <p:nvGrpSpPr>
            <p:cNvPr id="10" name="Group 139"/>
            <p:cNvGrpSpPr>
              <a:grpSpLocks/>
            </p:cNvGrpSpPr>
            <p:nvPr/>
          </p:nvGrpSpPr>
          <p:grpSpPr bwMode="auto">
            <a:xfrm>
              <a:off x="1640" y="2086"/>
              <a:ext cx="176" cy="334"/>
              <a:chOff x="1640" y="2086"/>
              <a:chExt cx="176" cy="334"/>
            </a:xfrm>
          </p:grpSpPr>
          <p:sp>
            <p:nvSpPr>
              <p:cNvPr id="18500" name="Oval 136"/>
              <p:cNvSpPr>
                <a:spLocks noChangeArrowheads="1"/>
              </p:cNvSpPr>
              <p:nvPr/>
            </p:nvSpPr>
            <p:spPr bwMode="auto">
              <a:xfrm rot="791818">
                <a:off x="1640" y="2316"/>
                <a:ext cx="47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Oval 137"/>
              <p:cNvSpPr>
                <a:spLocks noChangeArrowheads="1"/>
              </p:cNvSpPr>
              <p:nvPr/>
            </p:nvSpPr>
            <p:spPr bwMode="auto">
              <a:xfrm rot="791818">
                <a:off x="1707" y="2221"/>
                <a:ext cx="47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Oval 138"/>
              <p:cNvSpPr>
                <a:spLocks noChangeArrowheads="1"/>
              </p:cNvSpPr>
              <p:nvPr/>
            </p:nvSpPr>
            <p:spPr bwMode="auto">
              <a:xfrm rot="1551437">
                <a:off x="1769" y="2086"/>
                <a:ext cx="47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98" name="Text Box 176"/>
            <p:cNvSpPr txBox="1">
              <a:spLocks noChangeArrowheads="1"/>
            </p:cNvSpPr>
            <p:nvPr/>
          </p:nvSpPr>
          <p:spPr bwMode="auto">
            <a:xfrm>
              <a:off x="805" y="1477"/>
              <a:ext cx="6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chemeClr val="accent2"/>
                  </a:solidFill>
                </a:rPr>
                <a:t>Central axillary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499" name="Line 177"/>
            <p:cNvSpPr>
              <a:spLocks noChangeShapeType="1"/>
            </p:cNvSpPr>
            <p:nvPr/>
          </p:nvSpPr>
          <p:spPr bwMode="auto">
            <a:xfrm>
              <a:off x="1386" y="1824"/>
              <a:ext cx="294" cy="3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88"/>
          <p:cNvGrpSpPr>
            <a:grpSpLocks/>
          </p:cNvGrpSpPr>
          <p:nvPr/>
        </p:nvGrpSpPr>
        <p:grpSpPr bwMode="auto">
          <a:xfrm>
            <a:off x="4740276" y="2438400"/>
            <a:ext cx="2346325" cy="641350"/>
            <a:chOff x="2026" y="1536"/>
            <a:chExt cx="1478" cy="404"/>
          </a:xfrm>
        </p:grpSpPr>
        <p:grpSp>
          <p:nvGrpSpPr>
            <p:cNvPr id="12" name="Group 150"/>
            <p:cNvGrpSpPr>
              <a:grpSpLocks/>
            </p:cNvGrpSpPr>
            <p:nvPr/>
          </p:nvGrpSpPr>
          <p:grpSpPr bwMode="auto">
            <a:xfrm>
              <a:off x="2026" y="1616"/>
              <a:ext cx="195" cy="189"/>
              <a:chOff x="2026" y="1616"/>
              <a:chExt cx="195" cy="189"/>
            </a:xfrm>
          </p:grpSpPr>
          <p:sp>
            <p:nvSpPr>
              <p:cNvPr id="18495" name="Oval 147"/>
              <p:cNvSpPr>
                <a:spLocks noChangeArrowheads="1"/>
              </p:cNvSpPr>
              <p:nvPr/>
            </p:nvSpPr>
            <p:spPr bwMode="auto">
              <a:xfrm rot="-1812697">
                <a:off x="2026" y="1749"/>
                <a:ext cx="89" cy="5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Oval 148"/>
              <p:cNvSpPr>
                <a:spLocks noChangeArrowheads="1"/>
              </p:cNvSpPr>
              <p:nvPr/>
            </p:nvSpPr>
            <p:spPr bwMode="auto">
              <a:xfrm rot="-810742">
                <a:off x="2152" y="1616"/>
                <a:ext cx="69" cy="4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94" name="Text Box 182"/>
            <p:cNvSpPr txBox="1">
              <a:spLocks noChangeArrowheads="1"/>
            </p:cNvSpPr>
            <p:nvPr/>
          </p:nvSpPr>
          <p:spPr bwMode="auto">
            <a:xfrm>
              <a:off x="2472" y="1536"/>
              <a:ext cx="10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990000"/>
                  </a:solidFill>
                </a:rPr>
                <a:t>Supra- and Infraclavicular</a:t>
              </a:r>
              <a:endParaRPr lang="en-US">
                <a:solidFill>
                  <a:srgbClr val="990000"/>
                </a:solidFill>
              </a:endParaRPr>
            </a:p>
          </p:txBody>
        </p:sp>
      </p:grpSp>
      <p:grpSp>
        <p:nvGrpSpPr>
          <p:cNvPr id="13" name="Group 185"/>
          <p:cNvGrpSpPr>
            <a:grpSpLocks/>
          </p:cNvGrpSpPr>
          <p:nvPr/>
        </p:nvGrpSpPr>
        <p:grpSpPr bwMode="auto">
          <a:xfrm>
            <a:off x="5183189" y="3143251"/>
            <a:ext cx="1741487" cy="2263775"/>
            <a:chOff x="2305" y="1980"/>
            <a:chExt cx="1097" cy="1426"/>
          </a:xfrm>
        </p:grpSpPr>
        <p:grpSp>
          <p:nvGrpSpPr>
            <p:cNvPr id="14" name="Group 171"/>
            <p:cNvGrpSpPr>
              <a:grpSpLocks/>
            </p:cNvGrpSpPr>
            <p:nvPr/>
          </p:nvGrpSpPr>
          <p:grpSpPr bwMode="auto">
            <a:xfrm>
              <a:off x="2305" y="2013"/>
              <a:ext cx="68" cy="1393"/>
              <a:chOff x="2305" y="2013"/>
              <a:chExt cx="68" cy="1393"/>
            </a:xfrm>
          </p:grpSpPr>
          <p:grpSp>
            <p:nvGrpSpPr>
              <p:cNvPr id="15" name="Group 166"/>
              <p:cNvGrpSpPr>
                <a:grpSpLocks/>
              </p:cNvGrpSpPr>
              <p:nvPr/>
            </p:nvGrpSpPr>
            <p:grpSpPr bwMode="auto">
              <a:xfrm>
                <a:off x="2305" y="2013"/>
                <a:ext cx="68" cy="957"/>
                <a:chOff x="2305" y="2013"/>
                <a:chExt cx="68" cy="957"/>
              </a:xfrm>
            </p:grpSpPr>
            <p:sp>
              <p:nvSpPr>
                <p:cNvPr id="18478" name="Oval 151"/>
                <p:cNvSpPr>
                  <a:spLocks noChangeArrowheads="1"/>
                </p:cNvSpPr>
                <p:nvPr/>
              </p:nvSpPr>
              <p:spPr bwMode="auto">
                <a:xfrm>
                  <a:off x="2305" y="2033"/>
                  <a:ext cx="56" cy="90"/>
                </a:xfrm>
                <a:prstGeom prst="ellipse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79" name="Oval 152"/>
                <p:cNvSpPr>
                  <a:spLocks noChangeArrowheads="1"/>
                </p:cNvSpPr>
                <p:nvPr/>
              </p:nvSpPr>
              <p:spPr bwMode="auto">
                <a:xfrm>
                  <a:off x="2327" y="2262"/>
                  <a:ext cx="40" cy="81"/>
                </a:xfrm>
                <a:prstGeom prst="ellipse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0" name="Oval 153"/>
                <p:cNvSpPr>
                  <a:spLocks noChangeArrowheads="1"/>
                </p:cNvSpPr>
                <p:nvPr/>
              </p:nvSpPr>
              <p:spPr bwMode="auto">
                <a:xfrm>
                  <a:off x="2329" y="2488"/>
                  <a:ext cx="44" cy="84"/>
                </a:xfrm>
                <a:prstGeom prst="ellipse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1" name="Oval 154"/>
                <p:cNvSpPr>
                  <a:spLocks noChangeArrowheads="1"/>
                </p:cNvSpPr>
                <p:nvPr/>
              </p:nvSpPr>
              <p:spPr bwMode="auto">
                <a:xfrm>
                  <a:off x="2330" y="2681"/>
                  <a:ext cx="41" cy="71"/>
                </a:xfrm>
                <a:prstGeom prst="ellipse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2" name="Oval 155"/>
                <p:cNvSpPr>
                  <a:spLocks noChangeArrowheads="1"/>
                </p:cNvSpPr>
                <p:nvPr/>
              </p:nvSpPr>
              <p:spPr bwMode="auto">
                <a:xfrm>
                  <a:off x="2332" y="2901"/>
                  <a:ext cx="33" cy="44"/>
                </a:xfrm>
                <a:prstGeom prst="ellipse">
                  <a:avLst/>
                </a:prstGeom>
                <a:solidFill>
                  <a:srgbClr val="FF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83" name="Line 156"/>
                <p:cNvSpPr>
                  <a:spLocks noChangeShapeType="1"/>
                </p:cNvSpPr>
                <p:nvPr/>
              </p:nvSpPr>
              <p:spPr bwMode="auto">
                <a:xfrm>
                  <a:off x="2352" y="2753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4" name="Line 157"/>
                <p:cNvSpPr>
                  <a:spLocks noChangeShapeType="1"/>
                </p:cNvSpPr>
                <p:nvPr/>
              </p:nvSpPr>
              <p:spPr bwMode="auto">
                <a:xfrm>
                  <a:off x="2353" y="2670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5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2349" y="2876"/>
                  <a:ext cx="2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6" name="Line 159"/>
                <p:cNvSpPr>
                  <a:spLocks noChangeShapeType="1"/>
                </p:cNvSpPr>
                <p:nvPr/>
              </p:nvSpPr>
              <p:spPr bwMode="auto">
                <a:xfrm>
                  <a:off x="2347" y="2946"/>
                  <a:ext cx="0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7" name="Line 160"/>
                <p:cNvSpPr>
                  <a:spLocks noChangeShapeType="1"/>
                </p:cNvSpPr>
                <p:nvPr/>
              </p:nvSpPr>
              <p:spPr bwMode="auto">
                <a:xfrm>
                  <a:off x="2352" y="2461"/>
                  <a:ext cx="0" cy="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8" name="Line 161"/>
                <p:cNvSpPr>
                  <a:spLocks noChangeShapeType="1"/>
                </p:cNvSpPr>
                <p:nvPr/>
              </p:nvSpPr>
              <p:spPr bwMode="auto">
                <a:xfrm>
                  <a:off x="2350" y="2571"/>
                  <a:ext cx="0" cy="1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89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2352" y="2345"/>
                  <a:ext cx="1" cy="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0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2344" y="2223"/>
                  <a:ext cx="1" cy="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1" name="Line 164"/>
                <p:cNvSpPr>
                  <a:spLocks noChangeShapeType="1"/>
                </p:cNvSpPr>
                <p:nvPr/>
              </p:nvSpPr>
              <p:spPr bwMode="auto">
                <a:xfrm>
                  <a:off x="2334" y="2122"/>
                  <a:ext cx="2" cy="1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92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2336" y="2013"/>
                  <a:ext cx="1" cy="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8475" name="Line 168"/>
              <p:cNvSpPr>
                <a:spLocks noChangeShapeType="1"/>
              </p:cNvSpPr>
              <p:nvPr/>
            </p:nvSpPr>
            <p:spPr bwMode="auto">
              <a:xfrm>
                <a:off x="2358" y="3101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6" name="Line 169"/>
              <p:cNvSpPr>
                <a:spLocks noChangeShapeType="1"/>
              </p:cNvSpPr>
              <p:nvPr/>
            </p:nvSpPr>
            <p:spPr bwMode="auto">
              <a:xfrm>
                <a:off x="2363" y="3263"/>
                <a:ext cx="0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7" name="Line 170"/>
              <p:cNvSpPr>
                <a:spLocks noChangeShapeType="1"/>
              </p:cNvSpPr>
              <p:nvPr/>
            </p:nvSpPr>
            <p:spPr bwMode="auto">
              <a:xfrm>
                <a:off x="2363" y="3336"/>
                <a:ext cx="0" cy="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73" name="Text Box 184"/>
            <p:cNvSpPr txBox="1">
              <a:spLocks noChangeArrowheads="1"/>
            </p:cNvSpPr>
            <p:nvPr/>
          </p:nvSpPr>
          <p:spPr bwMode="auto">
            <a:xfrm>
              <a:off x="2478" y="1980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990000"/>
                  </a:solidFill>
                </a:rPr>
                <a:t>Parasternal</a:t>
              </a:r>
              <a:endParaRPr lang="en-US">
                <a:solidFill>
                  <a:srgbClr val="990000"/>
                </a:solidFill>
              </a:endParaRPr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3648076" y="2971800"/>
            <a:ext cx="968375" cy="1943100"/>
            <a:chOff x="1338" y="1872"/>
            <a:chExt cx="610" cy="1224"/>
          </a:xfrm>
        </p:grpSpPr>
        <p:sp>
          <p:nvSpPr>
            <p:cNvPr id="18467" name="Freeform 42"/>
            <p:cNvSpPr>
              <a:spLocks/>
            </p:cNvSpPr>
            <p:nvPr/>
          </p:nvSpPr>
          <p:spPr bwMode="auto">
            <a:xfrm>
              <a:off x="1624" y="2908"/>
              <a:ext cx="160" cy="188"/>
            </a:xfrm>
            <a:custGeom>
              <a:avLst/>
              <a:gdLst>
                <a:gd name="T0" fmla="*/ 160 w 160"/>
                <a:gd name="T1" fmla="*/ 0 h 188"/>
                <a:gd name="T2" fmla="*/ 76 w 160"/>
                <a:gd name="T3" fmla="*/ 64 h 188"/>
                <a:gd name="T4" fmla="*/ 20 w 160"/>
                <a:gd name="T5" fmla="*/ 140 h 188"/>
                <a:gd name="T6" fmla="*/ 0 w 160"/>
                <a:gd name="T7" fmla="*/ 188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"/>
                <a:gd name="T13" fmla="*/ 0 h 188"/>
                <a:gd name="T14" fmla="*/ 160 w 160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" h="188">
                  <a:moveTo>
                    <a:pt x="160" y="0"/>
                  </a:moveTo>
                  <a:cubicBezTo>
                    <a:pt x="129" y="20"/>
                    <a:pt x="99" y="41"/>
                    <a:pt x="76" y="64"/>
                  </a:cubicBezTo>
                  <a:cubicBezTo>
                    <a:pt x="53" y="87"/>
                    <a:pt x="33" y="119"/>
                    <a:pt x="20" y="140"/>
                  </a:cubicBezTo>
                  <a:cubicBezTo>
                    <a:pt x="7" y="161"/>
                    <a:pt x="3" y="174"/>
                    <a:pt x="0" y="188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8" name="Freeform 35"/>
            <p:cNvSpPr>
              <a:spLocks/>
            </p:cNvSpPr>
            <p:nvPr/>
          </p:nvSpPr>
          <p:spPr bwMode="auto">
            <a:xfrm>
              <a:off x="1338" y="2568"/>
              <a:ext cx="408" cy="287"/>
            </a:xfrm>
            <a:custGeom>
              <a:avLst/>
              <a:gdLst>
                <a:gd name="T0" fmla="*/ 100 w 499"/>
                <a:gd name="T1" fmla="*/ 913 h 241"/>
                <a:gd name="T2" fmla="*/ 64 w 499"/>
                <a:gd name="T3" fmla="*/ 913 h 241"/>
                <a:gd name="T4" fmla="*/ 19 w 499"/>
                <a:gd name="T5" fmla="*/ 550 h 241"/>
                <a:gd name="T6" fmla="*/ 0 w 499"/>
                <a:gd name="T7" fmla="*/ 0 h 2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241"/>
                <a:gd name="T14" fmla="*/ 499 w 499"/>
                <a:gd name="T15" fmla="*/ 241 h 2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241">
                  <a:moveTo>
                    <a:pt x="499" y="226"/>
                  </a:moveTo>
                  <a:cubicBezTo>
                    <a:pt x="442" y="233"/>
                    <a:pt x="386" y="241"/>
                    <a:pt x="318" y="226"/>
                  </a:cubicBezTo>
                  <a:cubicBezTo>
                    <a:pt x="250" y="211"/>
                    <a:pt x="144" y="174"/>
                    <a:pt x="91" y="136"/>
                  </a:cubicBezTo>
                  <a:cubicBezTo>
                    <a:pt x="38" y="98"/>
                    <a:pt x="19" y="49"/>
                    <a:pt x="0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9" name="Freeform 37"/>
            <p:cNvSpPr>
              <a:spLocks/>
            </p:cNvSpPr>
            <p:nvPr/>
          </p:nvSpPr>
          <p:spPr bwMode="auto">
            <a:xfrm>
              <a:off x="1653" y="2458"/>
              <a:ext cx="119" cy="245"/>
            </a:xfrm>
            <a:custGeom>
              <a:avLst/>
              <a:gdLst>
                <a:gd name="T0" fmla="*/ 119 w 119"/>
                <a:gd name="T1" fmla="*/ 245 h 245"/>
                <a:gd name="T2" fmla="*/ 33 w 119"/>
                <a:gd name="T3" fmla="*/ 106 h 245"/>
                <a:gd name="T4" fmla="*/ 0 w 119"/>
                <a:gd name="T5" fmla="*/ 0 h 245"/>
                <a:gd name="T6" fmla="*/ 0 60000 65536"/>
                <a:gd name="T7" fmla="*/ 0 60000 65536"/>
                <a:gd name="T8" fmla="*/ 0 60000 65536"/>
                <a:gd name="T9" fmla="*/ 0 w 119"/>
                <a:gd name="T10" fmla="*/ 0 h 245"/>
                <a:gd name="T11" fmla="*/ 119 w 119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245">
                  <a:moveTo>
                    <a:pt x="119" y="245"/>
                  </a:moveTo>
                  <a:cubicBezTo>
                    <a:pt x="86" y="196"/>
                    <a:pt x="53" y="147"/>
                    <a:pt x="33" y="106"/>
                  </a:cubicBezTo>
                  <a:cubicBezTo>
                    <a:pt x="13" y="65"/>
                    <a:pt x="6" y="32"/>
                    <a:pt x="0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0" name="Freeform 40"/>
            <p:cNvSpPr>
              <a:spLocks/>
            </p:cNvSpPr>
            <p:nvPr/>
          </p:nvSpPr>
          <p:spPr bwMode="auto">
            <a:xfrm>
              <a:off x="1747" y="2200"/>
              <a:ext cx="53" cy="480"/>
            </a:xfrm>
            <a:custGeom>
              <a:avLst/>
              <a:gdLst>
                <a:gd name="T0" fmla="*/ 53 w 53"/>
                <a:gd name="T1" fmla="*/ 480 h 480"/>
                <a:gd name="T2" fmla="*/ 5 w 53"/>
                <a:gd name="T3" fmla="*/ 264 h 480"/>
                <a:gd name="T4" fmla="*/ 21 w 53"/>
                <a:gd name="T5" fmla="*/ 0 h 480"/>
                <a:gd name="T6" fmla="*/ 0 60000 65536"/>
                <a:gd name="T7" fmla="*/ 0 60000 65536"/>
                <a:gd name="T8" fmla="*/ 0 60000 65536"/>
                <a:gd name="T9" fmla="*/ 0 w 53"/>
                <a:gd name="T10" fmla="*/ 0 h 480"/>
                <a:gd name="T11" fmla="*/ 53 w 53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" h="480">
                  <a:moveTo>
                    <a:pt x="53" y="480"/>
                  </a:moveTo>
                  <a:cubicBezTo>
                    <a:pt x="31" y="412"/>
                    <a:pt x="10" y="344"/>
                    <a:pt x="5" y="264"/>
                  </a:cubicBezTo>
                  <a:cubicBezTo>
                    <a:pt x="0" y="184"/>
                    <a:pt x="10" y="92"/>
                    <a:pt x="21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1" name="Freeform 41"/>
            <p:cNvSpPr>
              <a:spLocks/>
            </p:cNvSpPr>
            <p:nvPr/>
          </p:nvSpPr>
          <p:spPr bwMode="auto">
            <a:xfrm>
              <a:off x="1827" y="1872"/>
              <a:ext cx="121" cy="788"/>
            </a:xfrm>
            <a:custGeom>
              <a:avLst/>
              <a:gdLst>
                <a:gd name="T0" fmla="*/ 21 w 121"/>
                <a:gd name="T1" fmla="*/ 788 h 788"/>
                <a:gd name="T2" fmla="*/ 1 w 121"/>
                <a:gd name="T3" fmla="*/ 612 h 788"/>
                <a:gd name="T4" fmla="*/ 13 w 121"/>
                <a:gd name="T5" fmla="*/ 340 h 788"/>
                <a:gd name="T6" fmla="*/ 73 w 121"/>
                <a:gd name="T7" fmla="*/ 104 h 788"/>
                <a:gd name="T8" fmla="*/ 121 w 121"/>
                <a:gd name="T9" fmla="*/ 0 h 7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788"/>
                <a:gd name="T17" fmla="*/ 121 w 121"/>
                <a:gd name="T18" fmla="*/ 788 h 7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788">
                  <a:moveTo>
                    <a:pt x="21" y="788"/>
                  </a:moveTo>
                  <a:cubicBezTo>
                    <a:pt x="11" y="737"/>
                    <a:pt x="2" y="687"/>
                    <a:pt x="1" y="612"/>
                  </a:cubicBezTo>
                  <a:cubicBezTo>
                    <a:pt x="0" y="537"/>
                    <a:pt x="1" y="425"/>
                    <a:pt x="13" y="340"/>
                  </a:cubicBezTo>
                  <a:cubicBezTo>
                    <a:pt x="25" y="255"/>
                    <a:pt x="55" y="161"/>
                    <a:pt x="73" y="104"/>
                  </a:cubicBezTo>
                  <a:cubicBezTo>
                    <a:pt x="91" y="47"/>
                    <a:pt x="106" y="23"/>
                    <a:pt x="121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86"/>
          <p:cNvGrpSpPr>
            <a:grpSpLocks/>
          </p:cNvGrpSpPr>
          <p:nvPr/>
        </p:nvGrpSpPr>
        <p:grpSpPr bwMode="auto">
          <a:xfrm>
            <a:off x="4521201" y="2659064"/>
            <a:ext cx="701675" cy="2655887"/>
            <a:chOff x="1888" y="1675"/>
            <a:chExt cx="442" cy="1673"/>
          </a:xfrm>
        </p:grpSpPr>
        <p:sp>
          <p:nvSpPr>
            <p:cNvPr id="18463" name="Freeform 142"/>
            <p:cNvSpPr>
              <a:spLocks/>
            </p:cNvSpPr>
            <p:nvPr/>
          </p:nvSpPr>
          <p:spPr bwMode="auto">
            <a:xfrm rot="-328412">
              <a:off x="1973" y="2403"/>
              <a:ext cx="357" cy="292"/>
            </a:xfrm>
            <a:custGeom>
              <a:avLst/>
              <a:gdLst>
                <a:gd name="T0" fmla="*/ 0 w 357"/>
                <a:gd name="T1" fmla="*/ 292 h 292"/>
                <a:gd name="T2" fmla="*/ 159 w 357"/>
                <a:gd name="T3" fmla="*/ 186 h 292"/>
                <a:gd name="T4" fmla="*/ 298 w 357"/>
                <a:gd name="T5" fmla="*/ 60 h 292"/>
                <a:gd name="T6" fmla="*/ 357 w 357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7"/>
                <a:gd name="T13" fmla="*/ 0 h 292"/>
                <a:gd name="T14" fmla="*/ 357 w 357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7" h="292">
                  <a:moveTo>
                    <a:pt x="0" y="292"/>
                  </a:moveTo>
                  <a:cubicBezTo>
                    <a:pt x="54" y="258"/>
                    <a:pt x="109" y="225"/>
                    <a:pt x="159" y="186"/>
                  </a:cubicBezTo>
                  <a:cubicBezTo>
                    <a:pt x="209" y="147"/>
                    <a:pt x="265" y="91"/>
                    <a:pt x="298" y="60"/>
                  </a:cubicBezTo>
                  <a:cubicBezTo>
                    <a:pt x="331" y="29"/>
                    <a:pt x="344" y="14"/>
                    <a:pt x="357" y="0"/>
                  </a:cubicBezTo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4" name="Freeform 144"/>
            <p:cNvSpPr>
              <a:spLocks/>
            </p:cNvSpPr>
            <p:nvPr/>
          </p:nvSpPr>
          <p:spPr bwMode="auto">
            <a:xfrm>
              <a:off x="2009" y="2747"/>
              <a:ext cx="309" cy="23"/>
            </a:xfrm>
            <a:custGeom>
              <a:avLst/>
              <a:gdLst>
                <a:gd name="T0" fmla="*/ 0 w 309"/>
                <a:gd name="T1" fmla="*/ 18 h 23"/>
                <a:gd name="T2" fmla="*/ 73 w 309"/>
                <a:gd name="T3" fmla="*/ 21 h 23"/>
                <a:gd name="T4" fmla="*/ 166 w 309"/>
                <a:gd name="T5" fmla="*/ 22 h 23"/>
                <a:gd name="T6" fmla="*/ 232 w 309"/>
                <a:gd name="T7" fmla="*/ 16 h 23"/>
                <a:gd name="T8" fmla="*/ 309 w 30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23"/>
                <a:gd name="T17" fmla="*/ 309 w 30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23">
                  <a:moveTo>
                    <a:pt x="0" y="18"/>
                  </a:moveTo>
                  <a:cubicBezTo>
                    <a:pt x="22" y="19"/>
                    <a:pt x="45" y="20"/>
                    <a:pt x="73" y="21"/>
                  </a:cubicBezTo>
                  <a:cubicBezTo>
                    <a:pt x="101" y="22"/>
                    <a:pt x="140" y="23"/>
                    <a:pt x="166" y="22"/>
                  </a:cubicBezTo>
                  <a:cubicBezTo>
                    <a:pt x="192" y="21"/>
                    <a:pt x="208" y="20"/>
                    <a:pt x="232" y="16"/>
                  </a:cubicBezTo>
                  <a:cubicBezTo>
                    <a:pt x="256" y="12"/>
                    <a:pt x="282" y="6"/>
                    <a:pt x="309" y="0"/>
                  </a:cubicBezTo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5" name="Freeform 141"/>
            <p:cNvSpPr>
              <a:spLocks/>
            </p:cNvSpPr>
            <p:nvPr/>
          </p:nvSpPr>
          <p:spPr bwMode="auto">
            <a:xfrm>
              <a:off x="1891" y="1675"/>
              <a:ext cx="274" cy="973"/>
            </a:xfrm>
            <a:custGeom>
              <a:avLst/>
              <a:gdLst>
                <a:gd name="T0" fmla="*/ 35 w 201"/>
                <a:gd name="T1" fmla="*/ 1367 h 927"/>
                <a:gd name="T2" fmla="*/ 35 w 201"/>
                <a:gd name="T3" fmla="*/ 1095 h 927"/>
                <a:gd name="T4" fmla="*/ 264 w 201"/>
                <a:gd name="T5" fmla="*/ 742 h 927"/>
                <a:gd name="T6" fmla="*/ 1520 w 201"/>
                <a:gd name="T7" fmla="*/ 226 h 927"/>
                <a:gd name="T8" fmla="*/ 2399 w 201"/>
                <a:gd name="T9" fmla="*/ 0 h 9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"/>
                <a:gd name="T16" fmla="*/ 0 h 927"/>
                <a:gd name="T17" fmla="*/ 201 w 201"/>
                <a:gd name="T18" fmla="*/ 927 h 9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" h="927">
                  <a:moveTo>
                    <a:pt x="3" y="927"/>
                  </a:moveTo>
                  <a:cubicBezTo>
                    <a:pt x="1" y="869"/>
                    <a:pt x="0" y="812"/>
                    <a:pt x="3" y="742"/>
                  </a:cubicBezTo>
                  <a:cubicBezTo>
                    <a:pt x="6" y="672"/>
                    <a:pt x="1" y="602"/>
                    <a:pt x="22" y="504"/>
                  </a:cubicBezTo>
                  <a:cubicBezTo>
                    <a:pt x="43" y="406"/>
                    <a:pt x="98" y="237"/>
                    <a:pt x="128" y="153"/>
                  </a:cubicBezTo>
                  <a:cubicBezTo>
                    <a:pt x="158" y="69"/>
                    <a:pt x="179" y="34"/>
                    <a:pt x="201" y="0"/>
                  </a:cubicBezTo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66" name="Freeform 167"/>
            <p:cNvSpPr>
              <a:spLocks/>
            </p:cNvSpPr>
            <p:nvPr/>
          </p:nvSpPr>
          <p:spPr bwMode="auto">
            <a:xfrm>
              <a:off x="1888" y="2928"/>
              <a:ext cx="188" cy="420"/>
            </a:xfrm>
            <a:custGeom>
              <a:avLst/>
              <a:gdLst>
                <a:gd name="T0" fmla="*/ 0 w 188"/>
                <a:gd name="T1" fmla="*/ 0 h 420"/>
                <a:gd name="T2" fmla="*/ 32 w 188"/>
                <a:gd name="T3" fmla="*/ 124 h 420"/>
                <a:gd name="T4" fmla="*/ 84 w 188"/>
                <a:gd name="T5" fmla="*/ 260 h 420"/>
                <a:gd name="T6" fmla="*/ 144 w 188"/>
                <a:gd name="T7" fmla="*/ 364 h 420"/>
                <a:gd name="T8" fmla="*/ 188 w 188"/>
                <a:gd name="T9" fmla="*/ 42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420"/>
                <a:gd name="T17" fmla="*/ 188 w 188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420">
                  <a:moveTo>
                    <a:pt x="0" y="0"/>
                  </a:moveTo>
                  <a:cubicBezTo>
                    <a:pt x="9" y="40"/>
                    <a:pt x="18" y="81"/>
                    <a:pt x="32" y="124"/>
                  </a:cubicBezTo>
                  <a:cubicBezTo>
                    <a:pt x="46" y="167"/>
                    <a:pt x="65" y="220"/>
                    <a:pt x="84" y="260"/>
                  </a:cubicBezTo>
                  <a:cubicBezTo>
                    <a:pt x="103" y="300"/>
                    <a:pt x="127" y="337"/>
                    <a:pt x="144" y="364"/>
                  </a:cubicBezTo>
                  <a:cubicBezTo>
                    <a:pt x="161" y="391"/>
                    <a:pt x="174" y="405"/>
                    <a:pt x="188" y="420"/>
                  </a:cubicBezTo>
                </a:path>
              </a:pathLst>
            </a:custGeom>
            <a:noFill/>
            <a:ln w="28575">
              <a:solidFill>
                <a:srgbClr val="99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95"/>
          <p:cNvGrpSpPr>
            <a:grpSpLocks/>
          </p:cNvGrpSpPr>
          <p:nvPr/>
        </p:nvGrpSpPr>
        <p:grpSpPr bwMode="auto">
          <a:xfrm>
            <a:off x="5095876" y="1952626"/>
            <a:ext cx="2066925" cy="1190625"/>
            <a:chOff x="2250" y="1230"/>
            <a:chExt cx="1302" cy="750"/>
          </a:xfrm>
        </p:grpSpPr>
        <p:grpSp>
          <p:nvGrpSpPr>
            <p:cNvPr id="19" name="Group 193"/>
            <p:cNvGrpSpPr>
              <a:grpSpLocks/>
            </p:cNvGrpSpPr>
            <p:nvPr/>
          </p:nvGrpSpPr>
          <p:grpSpPr bwMode="auto">
            <a:xfrm>
              <a:off x="2250" y="1386"/>
              <a:ext cx="247" cy="594"/>
              <a:chOff x="2250" y="1386"/>
              <a:chExt cx="247" cy="594"/>
            </a:xfrm>
          </p:grpSpPr>
          <p:sp>
            <p:nvSpPr>
              <p:cNvPr id="18460" name="Line 189"/>
              <p:cNvSpPr>
                <a:spLocks noChangeShapeType="1"/>
              </p:cNvSpPr>
              <p:nvPr/>
            </p:nvSpPr>
            <p:spPr bwMode="auto">
              <a:xfrm flipV="1">
                <a:off x="2250" y="1386"/>
                <a:ext cx="19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1" name="Line 191"/>
              <p:cNvSpPr>
                <a:spLocks noChangeShapeType="1"/>
              </p:cNvSpPr>
              <p:nvPr/>
            </p:nvSpPr>
            <p:spPr bwMode="auto">
              <a:xfrm flipV="1">
                <a:off x="2383" y="1435"/>
                <a:ext cx="11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2" name="Line 192"/>
              <p:cNvSpPr>
                <a:spLocks noChangeShapeType="1"/>
              </p:cNvSpPr>
              <p:nvPr/>
            </p:nvSpPr>
            <p:spPr bwMode="auto">
              <a:xfrm flipH="1">
                <a:off x="2334" y="1680"/>
                <a:ext cx="48" cy="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59" name="Text Box 194"/>
            <p:cNvSpPr txBox="1">
              <a:spLocks noChangeArrowheads="1"/>
            </p:cNvSpPr>
            <p:nvPr/>
          </p:nvSpPr>
          <p:spPr bwMode="auto">
            <a:xfrm>
              <a:off x="2466" y="1230"/>
              <a:ext cx="10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to subclavian trunk</a:t>
              </a:r>
              <a:endParaRPr lang="en-US" sz="1400"/>
            </a:p>
          </p:txBody>
        </p:sp>
      </p:grpSp>
      <p:grpSp>
        <p:nvGrpSpPr>
          <p:cNvPr id="20" name="Group 197"/>
          <p:cNvGrpSpPr>
            <a:grpSpLocks/>
          </p:cNvGrpSpPr>
          <p:nvPr/>
        </p:nvGrpSpPr>
        <p:grpSpPr bwMode="auto">
          <a:xfrm>
            <a:off x="5353050" y="4124325"/>
            <a:ext cx="2305050" cy="304800"/>
            <a:chOff x="2412" y="2598"/>
            <a:chExt cx="1452" cy="192"/>
          </a:xfrm>
        </p:grpSpPr>
        <p:sp>
          <p:nvSpPr>
            <p:cNvPr id="18456" name="Freeform 172"/>
            <p:cNvSpPr>
              <a:spLocks/>
            </p:cNvSpPr>
            <p:nvPr/>
          </p:nvSpPr>
          <p:spPr bwMode="auto">
            <a:xfrm>
              <a:off x="2412" y="2605"/>
              <a:ext cx="456" cy="83"/>
            </a:xfrm>
            <a:custGeom>
              <a:avLst/>
              <a:gdLst>
                <a:gd name="T0" fmla="*/ 0 w 456"/>
                <a:gd name="T1" fmla="*/ 83 h 83"/>
                <a:gd name="T2" fmla="*/ 108 w 456"/>
                <a:gd name="T3" fmla="*/ 23 h 83"/>
                <a:gd name="T4" fmla="*/ 246 w 456"/>
                <a:gd name="T5" fmla="*/ 5 h 83"/>
                <a:gd name="T6" fmla="*/ 414 w 456"/>
                <a:gd name="T7" fmla="*/ 53 h 83"/>
                <a:gd name="T8" fmla="*/ 456 w 456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83"/>
                <a:gd name="T17" fmla="*/ 456 w 456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83">
                  <a:moveTo>
                    <a:pt x="0" y="83"/>
                  </a:moveTo>
                  <a:cubicBezTo>
                    <a:pt x="33" y="59"/>
                    <a:pt x="67" y="36"/>
                    <a:pt x="108" y="23"/>
                  </a:cubicBezTo>
                  <a:cubicBezTo>
                    <a:pt x="149" y="10"/>
                    <a:pt x="195" y="0"/>
                    <a:pt x="246" y="5"/>
                  </a:cubicBezTo>
                  <a:cubicBezTo>
                    <a:pt x="297" y="10"/>
                    <a:pt x="379" y="40"/>
                    <a:pt x="414" y="53"/>
                  </a:cubicBezTo>
                  <a:cubicBezTo>
                    <a:pt x="449" y="66"/>
                    <a:pt x="452" y="74"/>
                    <a:pt x="456" y="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7" name="Text Box 196"/>
            <p:cNvSpPr txBox="1">
              <a:spLocks noChangeArrowheads="1"/>
            </p:cNvSpPr>
            <p:nvPr/>
          </p:nvSpPr>
          <p:spPr bwMode="auto">
            <a:xfrm>
              <a:off x="2850" y="2598"/>
              <a:ext cx="10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to opposite breast</a:t>
              </a:r>
              <a:endParaRPr lang="en-US" sz="1400"/>
            </a:p>
          </p:txBody>
        </p:sp>
      </p:grpSp>
      <p:sp>
        <p:nvSpPr>
          <p:cNvPr id="18450" name="Text Box 199"/>
          <p:cNvSpPr txBox="1">
            <a:spLocks noChangeArrowheads="1"/>
          </p:cNvSpPr>
          <p:nvPr/>
        </p:nvSpPr>
        <p:spPr bwMode="auto">
          <a:xfrm>
            <a:off x="4762501" y="5305425"/>
            <a:ext cx="2390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to extra-peritoneal and mediastinal lymph nodes</a:t>
            </a:r>
            <a:endParaRPr lang="en-US" sz="1400"/>
          </a:p>
        </p:txBody>
      </p:sp>
      <p:grpSp>
        <p:nvGrpSpPr>
          <p:cNvPr id="21" name="Group 197"/>
          <p:cNvGrpSpPr>
            <a:grpSpLocks/>
          </p:cNvGrpSpPr>
          <p:nvPr/>
        </p:nvGrpSpPr>
        <p:grpSpPr bwMode="auto">
          <a:xfrm>
            <a:off x="5505450" y="3567114"/>
            <a:ext cx="2305050" cy="523875"/>
            <a:chOff x="2412" y="2598"/>
            <a:chExt cx="1452" cy="330"/>
          </a:xfrm>
        </p:grpSpPr>
        <p:sp>
          <p:nvSpPr>
            <p:cNvPr id="18454" name="Freeform 172"/>
            <p:cNvSpPr>
              <a:spLocks/>
            </p:cNvSpPr>
            <p:nvPr/>
          </p:nvSpPr>
          <p:spPr bwMode="auto">
            <a:xfrm>
              <a:off x="2412" y="2605"/>
              <a:ext cx="456" cy="83"/>
            </a:xfrm>
            <a:custGeom>
              <a:avLst/>
              <a:gdLst>
                <a:gd name="T0" fmla="*/ 0 w 456"/>
                <a:gd name="T1" fmla="*/ 83 h 83"/>
                <a:gd name="T2" fmla="*/ 108 w 456"/>
                <a:gd name="T3" fmla="*/ 23 h 83"/>
                <a:gd name="T4" fmla="*/ 246 w 456"/>
                <a:gd name="T5" fmla="*/ 5 h 83"/>
                <a:gd name="T6" fmla="*/ 414 w 456"/>
                <a:gd name="T7" fmla="*/ 53 h 83"/>
                <a:gd name="T8" fmla="*/ 456 w 456"/>
                <a:gd name="T9" fmla="*/ 83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6"/>
                <a:gd name="T16" fmla="*/ 0 h 83"/>
                <a:gd name="T17" fmla="*/ 456 w 456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6" h="83">
                  <a:moveTo>
                    <a:pt x="0" y="83"/>
                  </a:moveTo>
                  <a:cubicBezTo>
                    <a:pt x="33" y="59"/>
                    <a:pt x="67" y="36"/>
                    <a:pt x="108" y="23"/>
                  </a:cubicBezTo>
                  <a:cubicBezTo>
                    <a:pt x="149" y="10"/>
                    <a:pt x="195" y="0"/>
                    <a:pt x="246" y="5"/>
                  </a:cubicBezTo>
                  <a:cubicBezTo>
                    <a:pt x="297" y="10"/>
                    <a:pt x="379" y="40"/>
                    <a:pt x="414" y="53"/>
                  </a:cubicBezTo>
                  <a:cubicBezTo>
                    <a:pt x="449" y="66"/>
                    <a:pt x="452" y="74"/>
                    <a:pt x="456" y="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5" name="Text Box 196"/>
            <p:cNvSpPr txBox="1">
              <a:spLocks noChangeArrowheads="1"/>
            </p:cNvSpPr>
            <p:nvPr/>
          </p:nvSpPr>
          <p:spPr bwMode="auto">
            <a:xfrm>
              <a:off x="2850" y="2598"/>
              <a:ext cx="101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/>
                <a:t>to *thoracic duct (left side only)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880220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0126-EF56-4C85-A8D0-5E827B5A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DFCD-092D-47D2-A31A-91A3DE7EA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Neonate – enlargement caused by maternal oestrogens</a:t>
            </a:r>
          </a:p>
          <a:p>
            <a:r>
              <a:rPr lang="en-GB" dirty="0"/>
              <a:t>Puberty – oestrogens stimulate growth</a:t>
            </a:r>
          </a:p>
          <a:p>
            <a:r>
              <a:rPr lang="en-GB" dirty="0"/>
              <a:t>Menstrual cycle – follicular phase, oestrogen released causing mammary duct proliferation. In luteal phase, progesterone causes dilatation of mammary ducts</a:t>
            </a:r>
          </a:p>
          <a:p>
            <a:r>
              <a:rPr lang="en-GB" dirty="0"/>
              <a:t>Pregnancy – high oestrogen levels</a:t>
            </a:r>
          </a:p>
          <a:p>
            <a:r>
              <a:rPr lang="en-GB" dirty="0"/>
              <a:t>Breastfeeding – milk production inhibited in pregnancy because of high oestrogen and progesterone which drop during postpartum. Prolactin produced. </a:t>
            </a:r>
          </a:p>
          <a:p>
            <a:r>
              <a:rPr lang="en-GB" dirty="0"/>
              <a:t>Menopause – breast becomes less dense (mammography is easier)</a:t>
            </a:r>
          </a:p>
        </p:txBody>
      </p:sp>
    </p:spTree>
    <p:extLst>
      <p:ext uri="{BB962C8B-B14F-4D97-AF65-F5344CB8AC3E}">
        <p14:creationId xmlns:p14="http://schemas.microsoft.com/office/powerpoint/2010/main" val="134069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AB3A-2780-4EDE-8A37-D2A31C59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FADA-089E-45C6-818B-CF5111BB8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Triple Assessment</a:t>
            </a:r>
          </a:p>
          <a:p>
            <a:pPr lvl="1"/>
            <a:r>
              <a:rPr lang="en-GB" dirty="0"/>
              <a:t>Examination</a:t>
            </a:r>
          </a:p>
          <a:p>
            <a:pPr lvl="1"/>
            <a:r>
              <a:rPr lang="en-GB" dirty="0"/>
              <a:t>Imaging (USS (first line under 35)/Mammography (first line if older as can see breasts better post-menopause))</a:t>
            </a:r>
          </a:p>
          <a:p>
            <a:pPr lvl="1"/>
            <a:r>
              <a:rPr lang="en-GB" dirty="0"/>
              <a:t>Biopsy (FNA for cytology/CORE for histology – if suspicious lesion, do core)</a:t>
            </a:r>
          </a:p>
        </p:txBody>
      </p:sp>
    </p:spTree>
    <p:extLst>
      <p:ext uri="{BB962C8B-B14F-4D97-AF65-F5344CB8AC3E}">
        <p14:creationId xmlns:p14="http://schemas.microsoft.com/office/powerpoint/2010/main" val="17942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ABFA-39C3-4BF8-81E5-FBCAEF03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934" y="264122"/>
            <a:ext cx="9601200" cy="1485900"/>
          </a:xfrm>
        </p:spPr>
        <p:txBody>
          <a:bodyPr/>
          <a:lstStyle/>
          <a:p>
            <a:r>
              <a:rPr lang="en-GB" dirty="0"/>
              <a:t>Benign Breast Lumps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63A92-0DC7-4B5C-B509-4DB175E4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934" y="1234281"/>
            <a:ext cx="5312434" cy="594444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Fibrocystic breast disease (</a:t>
            </a:r>
            <a:r>
              <a:rPr lang="en-GB" dirty="0" err="1"/>
              <a:t>fibroadenosis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Most common benign lump</a:t>
            </a:r>
          </a:p>
          <a:p>
            <a:pPr lvl="1"/>
            <a:r>
              <a:rPr lang="en-GB" dirty="0"/>
              <a:t>Features: lump/pain/cyst/cyclical variation</a:t>
            </a:r>
          </a:p>
          <a:p>
            <a:pPr lvl="1"/>
            <a:r>
              <a:rPr lang="en-GB" dirty="0"/>
              <a:t>No risk of malignancy</a:t>
            </a:r>
          </a:p>
          <a:p>
            <a:pPr lvl="1"/>
            <a:r>
              <a:rPr lang="en-GB" dirty="0"/>
              <a:t>Aspirate cysts/no treatment required</a:t>
            </a:r>
          </a:p>
          <a:p>
            <a:r>
              <a:rPr lang="en-GB" dirty="0"/>
              <a:t>Breast cysts</a:t>
            </a:r>
          </a:p>
          <a:p>
            <a:pPr lvl="1"/>
            <a:r>
              <a:rPr lang="en-GB" dirty="0"/>
              <a:t>Due to duct obstruction</a:t>
            </a:r>
          </a:p>
          <a:p>
            <a:pPr lvl="1"/>
            <a:r>
              <a:rPr lang="en-GB" dirty="0"/>
              <a:t>Multiple bilateral cysts, discrete lump</a:t>
            </a:r>
          </a:p>
          <a:p>
            <a:pPr lvl="1"/>
            <a:r>
              <a:rPr lang="en-GB" dirty="0"/>
              <a:t>Well defined opacities on mammography</a:t>
            </a:r>
          </a:p>
          <a:p>
            <a:pPr lvl="1"/>
            <a:r>
              <a:rPr lang="en-GB" dirty="0"/>
              <a:t>Needle aspiration (sent for cytology if blood stained)</a:t>
            </a:r>
          </a:p>
          <a:p>
            <a:pPr lvl="1"/>
            <a:r>
              <a:rPr lang="en-GB" dirty="0"/>
              <a:t>Can recur, no risk of breast cancer</a:t>
            </a:r>
          </a:p>
          <a:p>
            <a:r>
              <a:rPr lang="en-GB" dirty="0"/>
              <a:t>Fibroadenoma</a:t>
            </a:r>
          </a:p>
          <a:p>
            <a:pPr lvl="1"/>
            <a:r>
              <a:rPr lang="en-GB" dirty="0"/>
              <a:t>Most common benign breast tumour, women 15-40yrs</a:t>
            </a:r>
          </a:p>
          <a:p>
            <a:pPr lvl="1"/>
            <a:r>
              <a:rPr lang="en-GB" dirty="0"/>
              <a:t>Size may vary with cycle</a:t>
            </a:r>
          </a:p>
          <a:p>
            <a:pPr lvl="1"/>
            <a:r>
              <a:rPr lang="en-GB" dirty="0"/>
              <a:t>Mobile lump – from one breast lobule</a:t>
            </a:r>
          </a:p>
          <a:p>
            <a:pPr lvl="1"/>
            <a:r>
              <a:rPr lang="en-GB" dirty="0"/>
              <a:t>Core biopsy confirms diagnosis</a:t>
            </a:r>
          </a:p>
          <a:p>
            <a:pPr lvl="1"/>
            <a:r>
              <a:rPr lang="en-GB" dirty="0"/>
              <a:t>No treatment necessary/excision if requested or &gt;5cm</a:t>
            </a:r>
          </a:p>
          <a:p>
            <a:pPr lvl="1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F72BA-25A5-406F-AB7C-7E3B6F0E2589}"/>
              </a:ext>
            </a:extLst>
          </p:cNvPr>
          <p:cNvSpPr/>
          <p:nvPr/>
        </p:nvSpPr>
        <p:spPr>
          <a:xfrm>
            <a:off x="6878538" y="1234281"/>
            <a:ext cx="60913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Phyllodes tumour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Rare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Rapid increase in size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40-50yrs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Benign/malignant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Excise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Fat Necrosis and haematoma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Blunt injury to breast or anticoagulation patients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May resolve, excision biopsy if diagnosis unclear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Other lumps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Lipoma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GB" sz="1600" dirty="0"/>
              <a:t>Benign fatty tumour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Granuloma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GB" sz="1600" dirty="0"/>
              <a:t>Silicone breast implants/TB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Blocked Montgomery’s tubercles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GB" sz="1600" dirty="0"/>
              <a:t>Blockage of sebaceous gland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 err="1"/>
              <a:t>Mondor’s</a:t>
            </a:r>
            <a:r>
              <a:rPr lang="en-GB" sz="1600" dirty="0"/>
              <a:t> Disease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GB" sz="1600" dirty="0" err="1"/>
              <a:t>Thrombophelbitis</a:t>
            </a:r>
            <a:r>
              <a:rPr lang="en-GB" sz="1600" dirty="0"/>
              <a:t> of subcutaneous vein 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GB" sz="1600" dirty="0"/>
              <a:t>Give NSAIDs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GB" sz="1600" dirty="0"/>
              <a:t>Galactocele</a:t>
            </a:r>
          </a:p>
          <a:p>
            <a:pPr marL="1200150" lvl="2" indent="-285750">
              <a:buFont typeface="Calibri" panose="020F0502020204030204" pitchFamily="34" charset="0"/>
              <a:buChar char="‒"/>
            </a:pPr>
            <a:r>
              <a:rPr lang="en-GB" sz="1600" dirty="0"/>
              <a:t>Caused by closure of milk duct</a:t>
            </a:r>
          </a:p>
        </p:txBody>
      </p:sp>
    </p:spTree>
    <p:extLst>
      <p:ext uri="{BB962C8B-B14F-4D97-AF65-F5344CB8AC3E}">
        <p14:creationId xmlns:p14="http://schemas.microsoft.com/office/powerpoint/2010/main" val="150778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C537EE-FBE2-44C8-A801-10CD6E4E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Embryology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B584FF-48B0-4161-BDFC-50C5B5BCA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Apocrine sweat gland</a:t>
            </a:r>
          </a:p>
          <a:p>
            <a:r>
              <a:rPr lang="en-GB" dirty="0"/>
              <a:t>Ectoderm = epithelial lining of ducts and acini</a:t>
            </a:r>
          </a:p>
          <a:p>
            <a:r>
              <a:rPr lang="en-GB" dirty="0"/>
              <a:t>Mesenchyme = stroma</a:t>
            </a:r>
          </a:p>
          <a:p>
            <a:r>
              <a:rPr lang="en-GB" dirty="0"/>
              <a:t>Growth of ectoderm into mesenchyme at 4 weeks gestation</a:t>
            </a:r>
          </a:p>
          <a:p>
            <a:r>
              <a:rPr lang="en-GB" dirty="0"/>
              <a:t>Breast develops from mammary ridge (from 5 weeks gestation) which extends from axilla to groin</a:t>
            </a:r>
          </a:p>
          <a:p>
            <a:r>
              <a:rPr lang="en-GB" dirty="0"/>
              <a:t>Nipple has specialised epithelial cords with form lactiferous ducts</a:t>
            </a:r>
          </a:p>
          <a:p>
            <a:r>
              <a:rPr lang="en-GB" dirty="0"/>
              <a:t>At puberty, these ducts proliferate and form breast bud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8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A44D-CDFA-433B-AC3F-656DE6A0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Nipple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521F1-19E3-46BC-A4BF-9B322684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Inverted nipples</a:t>
            </a:r>
          </a:p>
          <a:p>
            <a:pPr lvl="1"/>
            <a:r>
              <a:rPr lang="en-GB" dirty="0"/>
              <a:t>Normal or due to breast ptosis/cancer/ectasia (slit like retraction)</a:t>
            </a:r>
          </a:p>
          <a:p>
            <a:pPr lvl="1"/>
            <a:r>
              <a:rPr lang="en-GB" dirty="0"/>
              <a:t>Reassure/duct division to stop tethering (breast feeding not possible after this)</a:t>
            </a:r>
          </a:p>
          <a:p>
            <a:r>
              <a:rPr lang="en-GB" dirty="0" err="1"/>
              <a:t>Pagets</a:t>
            </a:r>
            <a:r>
              <a:rPr lang="en-GB" dirty="0"/>
              <a:t> Disease</a:t>
            </a:r>
          </a:p>
          <a:p>
            <a:pPr lvl="1"/>
            <a:r>
              <a:rPr lang="en-GB" dirty="0"/>
              <a:t>Caused by DCIS/invasive breast cancer</a:t>
            </a:r>
          </a:p>
          <a:p>
            <a:pPr lvl="1"/>
            <a:r>
              <a:rPr lang="en-GB" dirty="0"/>
              <a:t>Malignant</a:t>
            </a:r>
          </a:p>
          <a:p>
            <a:pPr lvl="1"/>
            <a:r>
              <a:rPr lang="en-GB" dirty="0"/>
              <a:t>Scaly lesion, unilateral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 = mastectomy</a:t>
            </a:r>
          </a:p>
          <a:p>
            <a:r>
              <a:rPr lang="en-GB" dirty="0"/>
              <a:t>Discharge</a:t>
            </a:r>
          </a:p>
          <a:p>
            <a:pPr lvl="1"/>
            <a:r>
              <a:rPr lang="en-GB" dirty="0"/>
              <a:t>Often physiological (esp. if bilateral and not bloodstained)</a:t>
            </a:r>
          </a:p>
          <a:p>
            <a:pPr lvl="1"/>
            <a:r>
              <a:rPr lang="en-GB" dirty="0"/>
              <a:t>If abnormal features, excise affected duct</a:t>
            </a:r>
          </a:p>
          <a:p>
            <a:r>
              <a:rPr lang="en-GB" dirty="0"/>
              <a:t>Duct papilloma</a:t>
            </a:r>
          </a:p>
          <a:p>
            <a:pPr lvl="1"/>
            <a:r>
              <a:rPr lang="en-GB" dirty="0"/>
              <a:t>Benign polyp of ductal epithelium </a:t>
            </a:r>
          </a:p>
          <a:p>
            <a:pPr lvl="1"/>
            <a:r>
              <a:rPr lang="en-GB" dirty="0"/>
              <a:t>Most common cause of blood stained discharge</a:t>
            </a:r>
          </a:p>
          <a:p>
            <a:r>
              <a:rPr lang="en-GB" dirty="0"/>
              <a:t>Duct ectasia</a:t>
            </a:r>
          </a:p>
          <a:p>
            <a:pPr lvl="1"/>
            <a:r>
              <a:rPr lang="en-GB" dirty="0" err="1"/>
              <a:t>Subareolar</a:t>
            </a:r>
            <a:r>
              <a:rPr lang="en-GB" dirty="0"/>
              <a:t> duct dilation without inflammation</a:t>
            </a:r>
          </a:p>
          <a:p>
            <a:pPr lvl="1"/>
            <a:r>
              <a:rPr lang="en-GB" dirty="0"/>
              <a:t>Green discharge with nipple retraction</a:t>
            </a:r>
          </a:p>
        </p:txBody>
      </p:sp>
    </p:spTree>
    <p:extLst>
      <p:ext uri="{BB962C8B-B14F-4D97-AF65-F5344CB8AC3E}">
        <p14:creationId xmlns:p14="http://schemas.microsoft.com/office/powerpoint/2010/main" val="1341197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55AE-351E-4314-87ED-31293669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Breast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32D6-53E4-4FF8-9158-108C47CDF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Cyclical </a:t>
            </a:r>
            <a:r>
              <a:rPr lang="en-GB" dirty="0" err="1"/>
              <a:t>mastalgia</a:t>
            </a:r>
            <a:endParaRPr lang="en-GB" dirty="0"/>
          </a:p>
          <a:p>
            <a:pPr lvl="1"/>
            <a:r>
              <a:rPr lang="en-GB" dirty="0"/>
              <a:t>Pre-menopausal </a:t>
            </a:r>
          </a:p>
          <a:p>
            <a:pPr lvl="1"/>
            <a:r>
              <a:rPr lang="en-GB" dirty="0"/>
              <a:t>Associated with fibrocystic breast disease</a:t>
            </a:r>
          </a:p>
          <a:p>
            <a:pPr lvl="1"/>
            <a:r>
              <a:rPr lang="en-GB" dirty="0"/>
              <a:t>Hormone driven</a:t>
            </a:r>
          </a:p>
          <a:p>
            <a:pPr lvl="1"/>
            <a:r>
              <a:rPr lang="en-GB" dirty="0"/>
              <a:t>Upper outer breast, bilateral, 3-7 days before menstruation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top NSAID, analgesia, COCP</a:t>
            </a:r>
          </a:p>
          <a:p>
            <a:r>
              <a:rPr lang="en-GB" dirty="0"/>
              <a:t>Non-cyclical </a:t>
            </a:r>
            <a:r>
              <a:rPr lang="en-GB" dirty="0" err="1"/>
              <a:t>mastalgia</a:t>
            </a:r>
            <a:endParaRPr lang="en-GB" dirty="0"/>
          </a:p>
          <a:p>
            <a:pPr lvl="1"/>
            <a:r>
              <a:rPr lang="en-GB" dirty="0"/>
              <a:t>Affects older women</a:t>
            </a:r>
          </a:p>
          <a:p>
            <a:pPr lvl="1"/>
            <a:r>
              <a:rPr lang="en-GB" dirty="0"/>
              <a:t>Top NSAIDs, avoid surgical intervention</a:t>
            </a:r>
          </a:p>
        </p:txBody>
      </p:sp>
    </p:spTree>
    <p:extLst>
      <p:ext uri="{BB962C8B-B14F-4D97-AF65-F5344CB8AC3E}">
        <p14:creationId xmlns:p14="http://schemas.microsoft.com/office/powerpoint/2010/main" val="127473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3DFC-D5FF-4783-A98D-8E9559CB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Breast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B186C-10A5-47F4-AC2E-91E102EB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Mastitis </a:t>
            </a:r>
            <a:r>
              <a:rPr lang="en-GB" dirty="0" err="1"/>
              <a:t>neonatorum</a:t>
            </a:r>
            <a:endParaRPr lang="en-GB" dirty="0"/>
          </a:p>
          <a:p>
            <a:pPr lvl="1"/>
            <a:r>
              <a:rPr lang="en-GB" dirty="0"/>
              <a:t>First few weeks of life</a:t>
            </a:r>
          </a:p>
          <a:p>
            <a:pPr lvl="1"/>
            <a:r>
              <a:rPr lang="en-GB" dirty="0"/>
              <a:t>Infected enlarged breast bud (staph aureus)</a:t>
            </a:r>
          </a:p>
          <a:p>
            <a:pPr lvl="1"/>
            <a:r>
              <a:rPr lang="en-GB" dirty="0"/>
              <a:t>Give </a:t>
            </a:r>
            <a:r>
              <a:rPr lang="en-GB" dirty="0" err="1"/>
              <a:t>abx</a:t>
            </a:r>
            <a:endParaRPr lang="en-GB" dirty="0"/>
          </a:p>
          <a:p>
            <a:r>
              <a:rPr lang="en-GB" dirty="0"/>
              <a:t>Puerperal mastitis</a:t>
            </a:r>
          </a:p>
          <a:p>
            <a:pPr lvl="1"/>
            <a:r>
              <a:rPr lang="en-GB" dirty="0"/>
              <a:t>Affects breastfeeding mothers (first 6 weeks) – cracks in breast is entrance for bacteria</a:t>
            </a:r>
          </a:p>
          <a:p>
            <a:pPr lvl="1"/>
            <a:r>
              <a:rPr lang="en-GB" dirty="0"/>
              <a:t>Pain, tender, erythema, fevers, rigors</a:t>
            </a:r>
          </a:p>
          <a:p>
            <a:pPr lvl="1"/>
            <a:r>
              <a:rPr lang="en-GB" dirty="0"/>
              <a:t>May become abscess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</a:t>
            </a:r>
            <a:r>
              <a:rPr lang="en-GB" dirty="0" err="1"/>
              <a:t>abx</a:t>
            </a:r>
            <a:r>
              <a:rPr lang="en-GB" dirty="0"/>
              <a:t>, continue breastfeeding, aspiration</a:t>
            </a:r>
          </a:p>
        </p:txBody>
      </p:sp>
    </p:spTree>
    <p:extLst>
      <p:ext uri="{BB962C8B-B14F-4D97-AF65-F5344CB8AC3E}">
        <p14:creationId xmlns:p14="http://schemas.microsoft.com/office/powerpoint/2010/main" val="2655043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B3F1-4922-4156-9716-D68F6DD7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3975-FE77-4F5C-A721-3A68B4F9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3970784" cy="4525963"/>
          </a:xfrm>
        </p:spPr>
        <p:txBody>
          <a:bodyPr>
            <a:normAutofit/>
          </a:bodyPr>
          <a:lstStyle/>
          <a:p>
            <a:r>
              <a:rPr lang="en-GB" dirty="0"/>
              <a:t>One third of all new cancers in women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15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7C49-4913-4F72-BA98-C8432298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Pre-malignant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6113D-DCA5-416E-B6E1-1922108F1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Premalignant change – epithelial hyperplasia with atypia (increase in cell number)</a:t>
            </a:r>
          </a:p>
          <a:p>
            <a:pPr lvl="2"/>
            <a:r>
              <a:rPr lang="en-GB" dirty="0"/>
              <a:t>Benign and a type of fibrocystic disease</a:t>
            </a:r>
          </a:p>
          <a:p>
            <a:pPr lvl="2"/>
            <a:r>
              <a:rPr lang="en-GB" dirty="0"/>
              <a:t>Detected on mammography</a:t>
            </a:r>
          </a:p>
          <a:p>
            <a:pPr lvl="2"/>
            <a:r>
              <a:rPr lang="en-GB" dirty="0"/>
              <a:t>Increased risk of cancer if cell atypia present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25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40B4-AD4B-4873-99DB-C7257956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Carcinoma in situ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B640-A3FD-4EC4-877E-0A497BBC1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Carcinoma in situ (don’t metastasise)</a:t>
            </a:r>
          </a:p>
          <a:p>
            <a:pPr lvl="2"/>
            <a:r>
              <a:rPr lang="en-GB" dirty="0"/>
              <a:t>DCIS (common) - malignant cells in ducts, precursor to invasive disease, confined to ducts so has branching structure, can have </a:t>
            </a:r>
            <a:r>
              <a:rPr lang="en-GB" dirty="0" err="1"/>
              <a:t>microcalcifications</a:t>
            </a:r>
            <a:r>
              <a:rPr lang="en-GB" dirty="0"/>
              <a:t>, can be low/med/high grade and high are more likely to recur, </a:t>
            </a:r>
            <a:r>
              <a:rPr lang="en-GB" dirty="0" err="1"/>
              <a:t>tx</a:t>
            </a:r>
            <a:r>
              <a:rPr lang="en-GB" dirty="0"/>
              <a:t>= WLE with 2mm margins, adjuvant radio, mastectomy, SNB if high grade, tamoxifen</a:t>
            </a:r>
          </a:p>
          <a:p>
            <a:pPr lvl="2"/>
            <a:r>
              <a:rPr lang="en-GB" dirty="0"/>
              <a:t>Lobular carcinoma in situ – marker of increased risk of breast cancer in either breast (30%), in acini cells become pleomorphic, incidental finding, can be bilateral, </a:t>
            </a:r>
            <a:r>
              <a:rPr lang="en-GB" dirty="0" err="1"/>
              <a:t>tx</a:t>
            </a:r>
            <a:r>
              <a:rPr lang="en-GB" dirty="0"/>
              <a:t> = if young, mammography surveillance, mastectomy if family history of cancer</a:t>
            </a:r>
          </a:p>
          <a:p>
            <a:pPr lvl="2"/>
            <a:r>
              <a:rPr lang="en-GB" dirty="0"/>
              <a:t>Cribriform subtype of DCIS – swiss cheese appearance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2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408E-77EC-4DFD-A6AA-DBEFC04F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Invasive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51A4-B2E4-4DD3-B316-3CBA50ECE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1951630"/>
            <a:ext cx="9976513" cy="4570863"/>
          </a:xfrm>
        </p:spPr>
        <p:txBody>
          <a:bodyPr>
            <a:normAutofit fontScale="92500" lnSpcReduction="20000"/>
          </a:bodyPr>
          <a:lstStyle/>
          <a:p>
            <a:pPr lvl="1">
              <a:buFont typeface="Calibri" panose="020F0502020204030204" pitchFamily="34" charset="0"/>
              <a:buChar char="‒"/>
            </a:pPr>
            <a:r>
              <a:rPr lang="en-GB" dirty="0"/>
              <a:t>Invasive</a:t>
            </a:r>
          </a:p>
          <a:p>
            <a:pPr marL="1200150" lvl="2" indent="-285750"/>
            <a:r>
              <a:rPr lang="en-GB" dirty="0"/>
              <a:t>Invasive ductal carcinoma (80%) – hard consistency, adenocarcinoma of ductal elements, most are ‘no specific type’ </a:t>
            </a:r>
          </a:p>
          <a:p>
            <a:pPr marL="1657350" lvl="3" indent="-285750"/>
            <a:r>
              <a:rPr lang="en-GB" dirty="0"/>
              <a:t>Rarer subtypes: </a:t>
            </a:r>
          </a:p>
          <a:p>
            <a:pPr marL="2114550" lvl="4" indent="-285750"/>
            <a:r>
              <a:rPr lang="en-GB" dirty="0"/>
              <a:t>Mucoid – cancer cells produce mucus</a:t>
            </a:r>
          </a:p>
          <a:p>
            <a:pPr marL="2114550" lvl="4" indent="-285750"/>
            <a:r>
              <a:rPr lang="en-GB" dirty="0"/>
              <a:t>Medullary -  spongy change of breast</a:t>
            </a:r>
          </a:p>
          <a:p>
            <a:pPr marL="2114550" lvl="4" indent="-285750"/>
            <a:r>
              <a:rPr lang="en-GB" dirty="0"/>
              <a:t>Papillary – tiny fingers under microscope</a:t>
            </a:r>
          </a:p>
          <a:p>
            <a:pPr marL="2114550" lvl="4" indent="-285750"/>
            <a:r>
              <a:rPr lang="en-GB" dirty="0"/>
              <a:t>Tubular – small and oestrogen receptor positive</a:t>
            </a:r>
          </a:p>
          <a:p>
            <a:pPr marL="1200150" lvl="2" indent="-285750"/>
            <a:r>
              <a:rPr lang="en-GB" dirty="0"/>
              <a:t>Invasive lobular carcinoma</a:t>
            </a:r>
          </a:p>
          <a:p>
            <a:pPr marL="1657350" lvl="3" indent="-285750"/>
            <a:r>
              <a:rPr lang="en-GB" dirty="0"/>
              <a:t>Less discrete than ductal</a:t>
            </a:r>
          </a:p>
          <a:p>
            <a:pPr marL="1657350" lvl="3" indent="-285750"/>
            <a:r>
              <a:rPr lang="en-GB" dirty="0"/>
              <a:t>Need 1mm margins</a:t>
            </a:r>
          </a:p>
          <a:p>
            <a:pPr marL="1657350" lvl="3" indent="-285750"/>
            <a:r>
              <a:rPr lang="en-GB" dirty="0"/>
              <a:t>Indian file pattern/bull’s eye pattern, higher chance of bilateral cancer</a:t>
            </a:r>
          </a:p>
          <a:p>
            <a:pPr marL="1200150" lvl="2" indent="-285750"/>
            <a:r>
              <a:rPr lang="en-GB" dirty="0"/>
              <a:t>Inflammatory breast cancer </a:t>
            </a:r>
          </a:p>
          <a:p>
            <a:pPr marL="1657350" lvl="3" indent="-285750"/>
            <a:r>
              <a:rPr lang="en-GB" dirty="0"/>
              <a:t>Local invasion of lymphatics cause warm oedematous breast (</a:t>
            </a:r>
            <a:r>
              <a:rPr lang="en-GB" dirty="0" err="1"/>
              <a:t>ie</a:t>
            </a:r>
            <a:r>
              <a:rPr lang="en-GB" dirty="0"/>
              <a:t> cellulitis like), </a:t>
            </a:r>
            <a:r>
              <a:rPr lang="en-GB" dirty="0" err="1"/>
              <a:t>tx</a:t>
            </a:r>
            <a:r>
              <a:rPr lang="en-GB" dirty="0"/>
              <a:t>= chemo and mastectomy + ANC</a:t>
            </a:r>
          </a:p>
          <a:p>
            <a:pPr marL="1200150" lvl="2" indent="-285750"/>
            <a:r>
              <a:rPr lang="en-GB" dirty="0"/>
              <a:t>Malignant phyllodes tumour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004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F4A3-F338-40B0-8230-2585F019E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ED3A-1ED1-4BB5-B7BA-7AAD6CFCE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5" y="1487606"/>
            <a:ext cx="11127475" cy="537039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Age and Gender </a:t>
            </a:r>
          </a:p>
          <a:p>
            <a:r>
              <a:rPr lang="en-GB" dirty="0"/>
              <a:t>Personal history – </a:t>
            </a:r>
            <a:r>
              <a:rPr lang="en-GB" dirty="0" err="1"/>
              <a:t>ie</a:t>
            </a:r>
            <a:r>
              <a:rPr lang="en-GB" dirty="0"/>
              <a:t> LCIS, recurrence </a:t>
            </a:r>
          </a:p>
          <a:p>
            <a:r>
              <a:rPr lang="en-GB" dirty="0"/>
              <a:t>Genetic – if relatives diagnosed before age 50/60, need genetics clinic for screening (annual exam with mammography from 35)</a:t>
            </a:r>
          </a:p>
          <a:p>
            <a:pPr lvl="1"/>
            <a:r>
              <a:rPr lang="en-GB" dirty="0"/>
              <a:t>BRCA 1 or 2- </a:t>
            </a:r>
            <a:r>
              <a:rPr lang="en-GB" dirty="0" err="1"/>
              <a:t>defunctioning</a:t>
            </a:r>
            <a:r>
              <a:rPr lang="en-GB" dirty="0"/>
              <a:t> DNA mismatch repair genes</a:t>
            </a:r>
          </a:p>
          <a:p>
            <a:pPr lvl="2"/>
            <a:r>
              <a:rPr lang="en-GB" dirty="0"/>
              <a:t>BRCA 1 – </a:t>
            </a:r>
            <a:r>
              <a:rPr lang="en-GB" dirty="0" err="1"/>
              <a:t>chrom</a:t>
            </a:r>
            <a:r>
              <a:rPr lang="en-GB" dirty="0"/>
              <a:t> 17, autosomal dominant, female breast, ovarian, prostate cancer, high grade and oestrogen/progesterone negative, 70% risk</a:t>
            </a:r>
          </a:p>
          <a:p>
            <a:pPr lvl="2"/>
            <a:r>
              <a:rPr lang="en-GB" dirty="0"/>
              <a:t>BRCA 2 – </a:t>
            </a:r>
            <a:r>
              <a:rPr lang="en-GB" dirty="0" err="1"/>
              <a:t>chrom</a:t>
            </a:r>
            <a:r>
              <a:rPr lang="en-GB" dirty="0"/>
              <a:t> 13, male and female breast cancer, 55% risk</a:t>
            </a:r>
          </a:p>
          <a:p>
            <a:pPr lvl="1"/>
            <a:r>
              <a:rPr lang="en-GB" dirty="0"/>
              <a:t>TP53</a:t>
            </a:r>
          </a:p>
          <a:p>
            <a:pPr lvl="1"/>
            <a:r>
              <a:rPr lang="en-GB" dirty="0"/>
              <a:t>Li-</a:t>
            </a:r>
            <a:r>
              <a:rPr lang="en-GB" dirty="0" err="1"/>
              <a:t>Fraumeni</a:t>
            </a:r>
            <a:r>
              <a:rPr lang="en-GB" dirty="0"/>
              <a:t> syndrome </a:t>
            </a:r>
          </a:p>
          <a:p>
            <a:pPr lvl="1"/>
            <a:r>
              <a:rPr lang="en-GB" dirty="0" err="1"/>
              <a:t>Peutz</a:t>
            </a:r>
            <a:r>
              <a:rPr lang="en-GB" dirty="0"/>
              <a:t> </a:t>
            </a:r>
            <a:r>
              <a:rPr lang="en-GB" dirty="0" err="1"/>
              <a:t>Jeghers</a:t>
            </a:r>
            <a:r>
              <a:rPr lang="en-GB" dirty="0"/>
              <a:t> – mutation of tumour suppressor gene</a:t>
            </a:r>
          </a:p>
          <a:p>
            <a:pPr lvl="1"/>
            <a:r>
              <a:rPr lang="en-GB" dirty="0"/>
              <a:t>Cowden</a:t>
            </a:r>
          </a:p>
          <a:p>
            <a:r>
              <a:rPr lang="en-GB" dirty="0"/>
              <a:t>Oestrogen Exposure</a:t>
            </a:r>
          </a:p>
          <a:p>
            <a:pPr lvl="1"/>
            <a:r>
              <a:rPr lang="en-GB" dirty="0"/>
              <a:t>Endogenous – early menarche/late menopause, nulliparity</a:t>
            </a:r>
          </a:p>
          <a:p>
            <a:pPr lvl="1"/>
            <a:r>
              <a:rPr lang="en-GB" dirty="0"/>
              <a:t>Exogenous – OCP, HRT</a:t>
            </a:r>
          </a:p>
          <a:p>
            <a:r>
              <a:rPr lang="en-GB" dirty="0"/>
              <a:t>Environmental </a:t>
            </a:r>
          </a:p>
          <a:p>
            <a:pPr lvl="1"/>
            <a:r>
              <a:rPr lang="en-GB" dirty="0"/>
              <a:t>Lifestyle (smoking, alcohol, obesity)</a:t>
            </a:r>
          </a:p>
          <a:p>
            <a:pPr lvl="1"/>
            <a:r>
              <a:rPr lang="en-GB" dirty="0"/>
              <a:t>Irradiation </a:t>
            </a:r>
          </a:p>
          <a:p>
            <a:pPr lvl="1"/>
            <a:r>
              <a:rPr lang="en-GB" dirty="0"/>
              <a:t>Shift working – low melatonin</a:t>
            </a:r>
          </a:p>
        </p:txBody>
      </p:sp>
    </p:spTree>
    <p:extLst>
      <p:ext uri="{BB962C8B-B14F-4D97-AF65-F5344CB8AC3E}">
        <p14:creationId xmlns:p14="http://schemas.microsoft.com/office/powerpoint/2010/main" val="1938443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D886-11E1-425C-9365-E5AE01E2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3C2C-560F-40D4-998D-DCEAC40F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Prognosis: NPI (Nottingham prognostic index – high = good prognosis)</a:t>
            </a:r>
          </a:p>
          <a:p>
            <a:pPr lvl="1"/>
            <a:r>
              <a:rPr lang="en-GB" dirty="0"/>
              <a:t>Size</a:t>
            </a:r>
          </a:p>
          <a:p>
            <a:pPr lvl="1"/>
            <a:r>
              <a:rPr lang="en-GB" dirty="0"/>
              <a:t>Grade</a:t>
            </a:r>
          </a:p>
          <a:p>
            <a:pPr lvl="1"/>
            <a:r>
              <a:rPr lang="en-GB" dirty="0"/>
              <a:t>Nodal status (assessed by CT/SNB via T-99/ANC)</a:t>
            </a:r>
          </a:p>
          <a:p>
            <a:pPr lvl="1"/>
            <a:r>
              <a:rPr lang="en-GB" sz="1600" dirty="0"/>
              <a:t>ER Status</a:t>
            </a:r>
          </a:p>
          <a:p>
            <a:pPr lvl="2"/>
            <a:r>
              <a:rPr lang="en-GB" sz="1200" dirty="0"/>
              <a:t>If positive, can have tamoxifen</a:t>
            </a:r>
          </a:p>
          <a:p>
            <a:pPr lvl="1"/>
            <a:r>
              <a:rPr lang="en-GB" sz="1600" dirty="0"/>
              <a:t>Her2 status</a:t>
            </a:r>
          </a:p>
          <a:p>
            <a:pPr lvl="2"/>
            <a:r>
              <a:rPr lang="en-GB" sz="1200" dirty="0"/>
              <a:t>Identified via FISH</a:t>
            </a:r>
          </a:p>
          <a:p>
            <a:pPr lvl="2"/>
            <a:r>
              <a:rPr lang="en-GB" sz="1200" dirty="0"/>
              <a:t>If positive, don’t respond to chemo</a:t>
            </a:r>
          </a:p>
          <a:p>
            <a:pPr lvl="1"/>
            <a:r>
              <a:rPr lang="en-GB" sz="1600" dirty="0"/>
              <a:t>Lymph invasion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Positive SNB should have ANC</a:t>
            </a:r>
          </a:p>
        </p:txBody>
      </p:sp>
    </p:spTree>
    <p:extLst>
      <p:ext uri="{BB962C8B-B14F-4D97-AF65-F5344CB8AC3E}">
        <p14:creationId xmlns:p14="http://schemas.microsoft.com/office/powerpoint/2010/main" val="3217206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2B70-92A1-4537-A519-9BB63FBC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0B2E-9C33-465B-B738-2E807E9B9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MDT meeting</a:t>
            </a:r>
          </a:p>
          <a:p>
            <a:pPr lvl="1"/>
            <a:r>
              <a:rPr lang="en-GB" dirty="0"/>
              <a:t>Breast involvement</a:t>
            </a:r>
          </a:p>
          <a:p>
            <a:pPr lvl="1"/>
            <a:r>
              <a:rPr lang="en-GB" dirty="0"/>
              <a:t>Axilla involvement</a:t>
            </a:r>
          </a:p>
          <a:p>
            <a:pPr lvl="1"/>
            <a:r>
              <a:rPr lang="en-GB" dirty="0"/>
              <a:t>Distant disease</a:t>
            </a:r>
          </a:p>
          <a:p>
            <a:pPr lvl="1"/>
            <a:r>
              <a:rPr lang="en-GB" dirty="0"/>
              <a:t>Adjuvant therapy</a:t>
            </a:r>
          </a:p>
        </p:txBody>
      </p:sp>
    </p:spTree>
    <p:extLst>
      <p:ext uri="{BB962C8B-B14F-4D97-AF65-F5344CB8AC3E}">
        <p14:creationId xmlns:p14="http://schemas.microsoft.com/office/powerpoint/2010/main" val="6607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BCEE-2ADD-4AC3-938D-6BCF2B6D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of the Axilla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5576-4584-42D0-9021-C4D6D6B83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Brachial plexus</a:t>
            </a:r>
          </a:p>
          <a:p>
            <a:r>
              <a:rPr lang="en-GB" dirty="0"/>
              <a:t>Axillary artery and vein</a:t>
            </a:r>
          </a:p>
          <a:p>
            <a:r>
              <a:rPr lang="en-GB" dirty="0"/>
              <a:t>Axillary fat pad (20 axillary lymph nodes)</a:t>
            </a:r>
          </a:p>
          <a:p>
            <a:r>
              <a:rPr lang="en-GB" dirty="0"/>
              <a:t>Intercostal brachial nerves</a:t>
            </a:r>
          </a:p>
          <a:p>
            <a:r>
              <a:rPr lang="en-GB" dirty="0"/>
              <a:t>Long thoracic nerve</a:t>
            </a:r>
          </a:p>
          <a:p>
            <a:r>
              <a:rPr lang="en-GB" dirty="0"/>
              <a:t>Thoracodorsal trunk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0C52C-FC96-4B14-844C-6EE541F2B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062" y="3843046"/>
            <a:ext cx="4019939" cy="301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5FC9-4E93-4ACD-932E-9343CF8E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Surgery to Breast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90DC3-1131-4885-B636-7557526DE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line treatment</a:t>
            </a:r>
          </a:p>
          <a:p>
            <a:r>
              <a:rPr lang="en-GB" dirty="0"/>
              <a:t>Breast conserving – lower psychological morbidity, same rate of survival if clear margins (if not, need mastectomy)</a:t>
            </a:r>
          </a:p>
          <a:p>
            <a:pPr lvl="1"/>
            <a:r>
              <a:rPr lang="en-GB" dirty="0"/>
              <a:t>WLE, oncoplastic resection</a:t>
            </a:r>
          </a:p>
          <a:p>
            <a:pPr lvl="1"/>
            <a:r>
              <a:rPr lang="en-GB" dirty="0"/>
              <a:t>DCIS can’t have this</a:t>
            </a:r>
          </a:p>
          <a:p>
            <a:r>
              <a:rPr lang="en-GB" dirty="0"/>
              <a:t>Mastectomy </a:t>
            </a:r>
          </a:p>
          <a:p>
            <a:r>
              <a:rPr lang="en-GB" dirty="0"/>
              <a:t>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001365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5FA8-82C9-4213-BB3E-2910612A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Surgery to Axilla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EF6DE-7751-4D51-92C8-8D04D481B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Axillary clearance</a:t>
            </a:r>
          </a:p>
          <a:p>
            <a:pPr lvl="1"/>
            <a:r>
              <a:rPr lang="en-GB" dirty="0"/>
              <a:t>Level 1 – up to lateral pectoralis minor</a:t>
            </a:r>
          </a:p>
          <a:p>
            <a:pPr lvl="1"/>
            <a:r>
              <a:rPr lang="en-GB" dirty="0"/>
              <a:t>Level 2 – up to medial border of pectoralis minor</a:t>
            </a:r>
          </a:p>
          <a:p>
            <a:pPr lvl="1"/>
            <a:r>
              <a:rPr lang="en-GB" dirty="0"/>
              <a:t>Level 3 – remove all nodes in axilla</a:t>
            </a:r>
          </a:p>
        </p:txBody>
      </p:sp>
    </p:spTree>
    <p:extLst>
      <p:ext uri="{BB962C8B-B14F-4D97-AF65-F5344CB8AC3E}">
        <p14:creationId xmlns:p14="http://schemas.microsoft.com/office/powerpoint/2010/main" val="1934670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871-029C-4110-9992-6605BD8A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A8AB2-1854-4622-B5AA-684287E64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8549"/>
            <a:ext cx="9601200" cy="433885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Hormonal manipulation</a:t>
            </a:r>
          </a:p>
          <a:p>
            <a:pPr lvl="1"/>
            <a:r>
              <a:rPr lang="en-GB" dirty="0"/>
              <a:t>ER+ = tamoxifen (blocks actions of oestrogen, SE = hot flushes, VTE, weight gain) or aromatase inhibitors </a:t>
            </a:r>
            <a:r>
              <a:rPr lang="en-GB" dirty="0" err="1"/>
              <a:t>ie</a:t>
            </a:r>
            <a:r>
              <a:rPr lang="en-GB" dirty="0"/>
              <a:t> </a:t>
            </a:r>
            <a:r>
              <a:rPr lang="en-GB" dirty="0" err="1"/>
              <a:t>anastrozole</a:t>
            </a:r>
            <a:r>
              <a:rPr lang="en-GB" dirty="0"/>
              <a:t> (blocks production of oestrogen) or </a:t>
            </a:r>
            <a:r>
              <a:rPr lang="en-GB" dirty="0" err="1"/>
              <a:t>goserelin</a:t>
            </a:r>
            <a:r>
              <a:rPr lang="en-GB" dirty="0"/>
              <a:t> or ovarian ablation</a:t>
            </a:r>
          </a:p>
          <a:p>
            <a:r>
              <a:rPr lang="en-GB" dirty="0"/>
              <a:t>Radio </a:t>
            </a:r>
          </a:p>
          <a:p>
            <a:pPr lvl="1"/>
            <a:r>
              <a:rPr lang="en-GB" dirty="0"/>
              <a:t>All patients with WLE need radio</a:t>
            </a:r>
          </a:p>
          <a:p>
            <a:pPr lvl="1"/>
            <a:r>
              <a:rPr lang="en-GB" dirty="0"/>
              <a:t>Local skin reaction, osteonecrosis</a:t>
            </a:r>
          </a:p>
          <a:p>
            <a:r>
              <a:rPr lang="en-GB" dirty="0"/>
              <a:t>Chemo </a:t>
            </a:r>
          </a:p>
          <a:p>
            <a:pPr lvl="1"/>
            <a:r>
              <a:rPr lang="en-GB" dirty="0"/>
              <a:t>Reduce tumour size before surgery</a:t>
            </a:r>
          </a:p>
          <a:p>
            <a:r>
              <a:rPr lang="en-GB" dirty="0"/>
              <a:t>METS – bone, liver, lung, brain, adrenals, neck, groin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Neoadjuvant = before surgery</a:t>
            </a:r>
          </a:p>
          <a:p>
            <a:r>
              <a:rPr lang="en-GB" dirty="0"/>
              <a:t>Adjuvant = after surgery</a:t>
            </a:r>
          </a:p>
        </p:txBody>
      </p:sp>
    </p:spTree>
    <p:extLst>
      <p:ext uri="{BB962C8B-B14F-4D97-AF65-F5344CB8AC3E}">
        <p14:creationId xmlns:p14="http://schemas.microsoft.com/office/powerpoint/2010/main" val="381799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B74C-47F9-4D33-9F3E-DF08D33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C867-162E-4903-BBE1-555A8FD28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 up = yearly clinic and mammography</a:t>
            </a:r>
          </a:p>
          <a:p>
            <a:r>
              <a:rPr lang="en-GB" dirty="0"/>
              <a:t>50-70years have mammography every 3 years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684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7F81-B093-4DC5-AD67-CA82AB35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Male Breast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54F4-99B0-41BD-851E-08358F81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042792" cy="4525963"/>
          </a:xfrm>
        </p:spPr>
        <p:txBody>
          <a:bodyPr>
            <a:normAutofit/>
          </a:bodyPr>
          <a:lstStyle/>
          <a:p>
            <a:r>
              <a:rPr lang="en-GB" dirty="0"/>
              <a:t>Breast Cancer</a:t>
            </a:r>
          </a:p>
          <a:p>
            <a:pPr lvl="1"/>
            <a:r>
              <a:rPr lang="en-GB" dirty="0"/>
              <a:t>Rare</a:t>
            </a:r>
          </a:p>
          <a:p>
            <a:pPr lvl="1"/>
            <a:r>
              <a:rPr lang="en-GB" dirty="0"/>
              <a:t>RF: bilateral undescended testes, Klinefelter syndrome (XXY), BRCA, obesity</a:t>
            </a:r>
          </a:p>
          <a:p>
            <a:pPr lvl="1"/>
            <a:r>
              <a:rPr lang="en-GB" dirty="0"/>
              <a:t>Ix as for women</a:t>
            </a:r>
          </a:p>
          <a:p>
            <a:pPr lvl="1"/>
            <a:r>
              <a:rPr lang="en-GB" dirty="0"/>
              <a:t>T: mastectomy and ANC – 80% ER/PR positive – given tamoxifen</a:t>
            </a:r>
          </a:p>
          <a:p>
            <a:pPr lvl="1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60D749-9B18-4335-81F3-31B0C6B921DC}"/>
              </a:ext>
            </a:extLst>
          </p:cNvPr>
          <p:cNvSpPr txBox="1">
            <a:spLocks/>
          </p:cNvSpPr>
          <p:nvPr/>
        </p:nvSpPr>
        <p:spPr>
          <a:xfrm>
            <a:off x="6168008" y="1600201"/>
            <a:ext cx="4042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Gynaecomastia</a:t>
            </a:r>
          </a:p>
          <a:p>
            <a:pPr lvl="1"/>
            <a:r>
              <a:rPr lang="en-GB" dirty="0"/>
              <a:t>Uni/bilateral</a:t>
            </a:r>
          </a:p>
          <a:p>
            <a:pPr lvl="1"/>
            <a:r>
              <a:rPr lang="en-GB" dirty="0"/>
              <a:t>Benign</a:t>
            </a:r>
          </a:p>
          <a:p>
            <a:pPr lvl="1"/>
            <a:r>
              <a:rPr lang="en-GB" dirty="0"/>
              <a:t>Hyperplasia of stromal and ductal tissue caused by increased circulating </a:t>
            </a:r>
            <a:r>
              <a:rPr lang="en-GB" dirty="0" err="1"/>
              <a:t>oesotrogen</a:t>
            </a:r>
            <a:endParaRPr lang="en-GB" dirty="0"/>
          </a:p>
          <a:p>
            <a:pPr lvl="1"/>
            <a:r>
              <a:rPr lang="en-GB" dirty="0"/>
              <a:t>Ix: exclude breast cancer</a:t>
            </a:r>
          </a:p>
          <a:p>
            <a:pPr lvl="1"/>
            <a:r>
              <a:rPr lang="en-GB" dirty="0" err="1"/>
              <a:t>Tx</a:t>
            </a:r>
            <a:r>
              <a:rPr lang="en-GB" dirty="0"/>
              <a:t>: treat cause (spironolactone, digoxin, amiodarone), can give tamoxifen, surgery</a:t>
            </a:r>
          </a:p>
        </p:txBody>
      </p:sp>
    </p:spTree>
    <p:extLst>
      <p:ext uri="{BB962C8B-B14F-4D97-AF65-F5344CB8AC3E}">
        <p14:creationId xmlns:p14="http://schemas.microsoft.com/office/powerpoint/2010/main" val="1908003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2D9D-C4D2-46F2-A291-03C3A4DB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Congenital Abnormalities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EE2E8-E561-4D77-817D-9002E35D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Amazia – absence of breast</a:t>
            </a:r>
          </a:p>
          <a:p>
            <a:r>
              <a:rPr lang="en-GB" dirty="0" err="1"/>
              <a:t>Athelia</a:t>
            </a:r>
            <a:r>
              <a:rPr lang="en-GB" dirty="0"/>
              <a:t> – absence of nipple</a:t>
            </a:r>
          </a:p>
          <a:p>
            <a:r>
              <a:rPr lang="en-GB" dirty="0"/>
              <a:t>Polythelia – accessory nipples (found along mammalian line)</a:t>
            </a:r>
          </a:p>
          <a:p>
            <a:r>
              <a:rPr lang="en-GB" dirty="0" err="1"/>
              <a:t>Polymastia</a:t>
            </a:r>
            <a:r>
              <a:rPr lang="en-GB" dirty="0"/>
              <a:t> – accessory breast</a:t>
            </a:r>
          </a:p>
          <a:p>
            <a:r>
              <a:rPr lang="en-GB" dirty="0"/>
              <a:t>Hypoplasia</a:t>
            </a:r>
          </a:p>
          <a:p>
            <a:r>
              <a:rPr lang="en-GB" dirty="0"/>
              <a:t>Poland syndrome – unilateral breast hypoplasia, absence of pectoralis major, webbed fingers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60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DCC3-40C7-45F1-8883-8CD41911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74D4-8DB7-4E60-99E9-A5E64C78D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Axillary artery</a:t>
            </a:r>
          </a:p>
          <a:p>
            <a:pPr lvl="1"/>
            <a:r>
              <a:rPr lang="en-GB" dirty="0"/>
              <a:t>First branch = superior thoracic artery (supplies pectorals)</a:t>
            </a:r>
          </a:p>
          <a:p>
            <a:pPr lvl="1"/>
            <a:r>
              <a:rPr lang="en-GB" dirty="0"/>
              <a:t>Second part has 2 branches</a:t>
            </a:r>
          </a:p>
          <a:p>
            <a:pPr lvl="2"/>
            <a:r>
              <a:rPr lang="en-GB" dirty="0" err="1"/>
              <a:t>Thoracoacromial</a:t>
            </a:r>
            <a:r>
              <a:rPr lang="en-GB" dirty="0"/>
              <a:t> artery</a:t>
            </a:r>
          </a:p>
          <a:p>
            <a:pPr lvl="2"/>
            <a:r>
              <a:rPr lang="en-GB" dirty="0"/>
              <a:t>Lateral thoracic artery</a:t>
            </a:r>
          </a:p>
          <a:p>
            <a:pPr lvl="1"/>
            <a:r>
              <a:rPr lang="en-GB" dirty="0"/>
              <a:t>Third part has 3 branches</a:t>
            </a:r>
          </a:p>
          <a:p>
            <a:pPr lvl="2"/>
            <a:r>
              <a:rPr lang="en-GB" dirty="0"/>
              <a:t>Subscapular artery</a:t>
            </a:r>
          </a:p>
          <a:p>
            <a:pPr lvl="2"/>
            <a:r>
              <a:rPr lang="en-GB" dirty="0"/>
              <a:t>Anterior circumflex humeral artery</a:t>
            </a:r>
          </a:p>
          <a:p>
            <a:pPr lvl="2"/>
            <a:r>
              <a:rPr lang="en-GB" dirty="0"/>
              <a:t>Posterior circumflex humeral artery</a:t>
            </a:r>
          </a:p>
          <a:p>
            <a:r>
              <a:rPr lang="en-GB" dirty="0"/>
              <a:t>Axillary Vein</a:t>
            </a:r>
          </a:p>
          <a:p>
            <a:pPr lvl="1"/>
            <a:r>
              <a:rPr lang="en-GB" dirty="0"/>
              <a:t>Becomes subclavian vein lateral to first rib</a:t>
            </a:r>
          </a:p>
          <a:p>
            <a:r>
              <a:rPr lang="en-GB" dirty="0"/>
              <a:t>Lymph nodes (classified by anatomical level in traditional axillary clearance)</a:t>
            </a:r>
          </a:p>
          <a:p>
            <a:pPr lvl="1"/>
            <a:r>
              <a:rPr lang="en-GB" dirty="0"/>
              <a:t>Level 1 = lateral to pec minor</a:t>
            </a:r>
          </a:p>
          <a:p>
            <a:pPr lvl="1"/>
            <a:r>
              <a:rPr lang="en-GB" dirty="0"/>
              <a:t>Level 2 = posterior to pec minor</a:t>
            </a:r>
          </a:p>
          <a:p>
            <a:pPr lvl="1"/>
            <a:r>
              <a:rPr lang="en-GB" dirty="0"/>
              <a:t>Level 3 = medial to pec minor</a:t>
            </a:r>
          </a:p>
          <a:p>
            <a:pPr lvl="1"/>
            <a:r>
              <a:rPr lang="en-GB" dirty="0"/>
              <a:t>Supraclavicular nodes drain to thoracic duct on left, and right lymphatic duct on right</a:t>
            </a:r>
          </a:p>
        </p:txBody>
      </p:sp>
    </p:spTree>
    <p:extLst>
      <p:ext uri="{BB962C8B-B14F-4D97-AF65-F5344CB8AC3E}">
        <p14:creationId xmlns:p14="http://schemas.microsoft.com/office/powerpoint/2010/main" val="43178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53297" y="376237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Position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404937" y="1431925"/>
            <a:ext cx="4691063" cy="456565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Most prominent superficial structures of anterior thoracic wall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Inferior breast base rests on upper aspect of external oblique and rectus sheath and separated from these muscles by deep fascia</a:t>
            </a:r>
          </a:p>
          <a:p>
            <a:pPr>
              <a:buFontTx/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Extends from lateral border of sternum to mid-axillary line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Base lies between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b="1" baseline="30000" dirty="0">
                <a:solidFill>
                  <a:schemeClr val="tx1"/>
                </a:solidFill>
              </a:rPr>
              <a:t>nd</a:t>
            </a:r>
            <a:r>
              <a:rPr lang="en-GB" dirty="0">
                <a:solidFill>
                  <a:schemeClr val="tx1"/>
                </a:solidFill>
              </a:rPr>
              <a:t> and </a:t>
            </a:r>
            <a:r>
              <a:rPr lang="en-GB" b="1" dirty="0">
                <a:solidFill>
                  <a:schemeClr val="tx1"/>
                </a:solidFill>
              </a:rPr>
              <a:t>6</a:t>
            </a:r>
            <a:r>
              <a:rPr lang="en-GB" b="1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ribs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Nipple is in line with 4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rib interspace</a:t>
            </a:r>
          </a:p>
          <a:p>
            <a:pPr>
              <a:buFontTx/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1196975"/>
            <a:ext cx="36957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005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272714" y="6381751"/>
            <a:ext cx="395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C0C0C0"/>
                </a:solidFill>
              </a:rPr>
              <a:t>7</a:t>
            </a:r>
          </a:p>
        </p:txBody>
      </p:sp>
      <p:sp>
        <p:nvSpPr>
          <p:cNvPr id="7171" name="Rectangle 68"/>
          <p:cNvSpPr>
            <a:spLocks noChangeArrowheads="1"/>
          </p:cNvSpPr>
          <p:nvPr/>
        </p:nvSpPr>
        <p:spPr bwMode="auto">
          <a:xfrm>
            <a:off x="2135188" y="69850"/>
            <a:ext cx="7916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/>
              <a:t>Position of the Breast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4800601" y="836614"/>
            <a:ext cx="5789613" cy="5545137"/>
            <a:chOff x="2570761" y="981075"/>
            <a:chExt cx="6423596" cy="5472113"/>
          </a:xfrm>
        </p:grpSpPr>
        <p:pic>
          <p:nvPicPr>
            <p:cNvPr id="717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025"/>
            <a:stretch>
              <a:fillRect/>
            </a:stretch>
          </p:blipFill>
          <p:spPr bwMode="auto">
            <a:xfrm>
              <a:off x="2570761" y="981075"/>
              <a:ext cx="4176113" cy="547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Text Box 6"/>
            <p:cNvSpPr txBox="1">
              <a:spLocks noChangeArrowheads="1"/>
            </p:cNvSpPr>
            <p:nvPr/>
          </p:nvSpPr>
          <p:spPr bwMode="auto">
            <a:xfrm>
              <a:off x="6588125" y="1484313"/>
              <a:ext cx="360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/>
                <a:t>2</a:t>
              </a:r>
            </a:p>
          </p:txBody>
        </p:sp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6443663" y="2349500"/>
              <a:ext cx="3603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/>
                <a:t>3</a:t>
              </a:r>
            </a:p>
          </p:txBody>
        </p:sp>
        <p:sp>
          <p:nvSpPr>
            <p:cNvPr id="7179" name="Text Box 8"/>
            <p:cNvSpPr txBox="1">
              <a:spLocks noChangeArrowheads="1"/>
            </p:cNvSpPr>
            <p:nvPr/>
          </p:nvSpPr>
          <p:spPr bwMode="auto">
            <a:xfrm>
              <a:off x="6156325" y="4221163"/>
              <a:ext cx="360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/>
                <a:t>5</a:t>
              </a:r>
            </a:p>
          </p:txBody>
        </p: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>
              <a:off x="6300788" y="3284538"/>
              <a:ext cx="3603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/>
                <a:t>4</a:t>
              </a:r>
            </a:p>
          </p:txBody>
        </p:sp>
        <p:sp>
          <p:nvSpPr>
            <p:cNvPr id="7181" name="Text Box 10"/>
            <p:cNvSpPr txBox="1">
              <a:spLocks noChangeArrowheads="1"/>
            </p:cNvSpPr>
            <p:nvPr/>
          </p:nvSpPr>
          <p:spPr bwMode="auto">
            <a:xfrm>
              <a:off x="6083300" y="5157788"/>
              <a:ext cx="3603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/>
                <a:t>6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6516270" y="1143105"/>
              <a:ext cx="2478087" cy="701675"/>
              <a:chOff x="4041" y="754"/>
              <a:chExt cx="1561" cy="442"/>
            </a:xfrm>
          </p:grpSpPr>
          <p:sp>
            <p:nvSpPr>
              <p:cNvPr id="7206" name="Text Box 18"/>
              <p:cNvSpPr txBox="1">
                <a:spLocks noChangeArrowheads="1"/>
              </p:cNvSpPr>
              <p:nvPr/>
            </p:nvSpPr>
            <p:spPr bwMode="auto">
              <a:xfrm>
                <a:off x="4468" y="754"/>
                <a:ext cx="113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/>
                  <a:t>Intercostal muscles</a:t>
                </a:r>
              </a:p>
            </p:txBody>
          </p:sp>
          <p:sp>
            <p:nvSpPr>
              <p:cNvPr id="7207" name="Line 19"/>
              <p:cNvSpPr>
                <a:spLocks noChangeShapeType="1"/>
              </p:cNvSpPr>
              <p:nvPr/>
            </p:nvSpPr>
            <p:spPr bwMode="auto">
              <a:xfrm flipH="1">
                <a:off x="4041" y="908"/>
                <a:ext cx="409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8" name="Line 20"/>
              <p:cNvSpPr>
                <a:spLocks noChangeShapeType="1"/>
              </p:cNvSpPr>
              <p:nvPr/>
            </p:nvSpPr>
            <p:spPr bwMode="auto">
              <a:xfrm flipH="1">
                <a:off x="4059" y="890"/>
                <a:ext cx="409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6156220" y="2060810"/>
              <a:ext cx="2794000" cy="698500"/>
              <a:chOff x="3887" y="1117"/>
              <a:chExt cx="1760" cy="440"/>
            </a:xfrm>
          </p:grpSpPr>
          <p:sp>
            <p:nvSpPr>
              <p:cNvPr id="7203" name="Text Box 22"/>
              <p:cNvSpPr txBox="1">
                <a:spLocks noChangeArrowheads="1"/>
              </p:cNvSpPr>
              <p:nvPr/>
            </p:nvSpPr>
            <p:spPr bwMode="auto">
              <a:xfrm>
                <a:off x="4332" y="1117"/>
                <a:ext cx="1315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i="1"/>
                  <a:t>Pectoralis minor</a:t>
                </a:r>
              </a:p>
            </p:txBody>
          </p:sp>
          <p:sp>
            <p:nvSpPr>
              <p:cNvPr id="7204" name="Line 23"/>
              <p:cNvSpPr>
                <a:spLocks noChangeShapeType="1"/>
              </p:cNvSpPr>
              <p:nvPr/>
            </p:nvSpPr>
            <p:spPr bwMode="auto">
              <a:xfrm flipH="1">
                <a:off x="3887" y="1262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5" name="Line 24"/>
              <p:cNvSpPr>
                <a:spLocks noChangeShapeType="1"/>
              </p:cNvSpPr>
              <p:nvPr/>
            </p:nvSpPr>
            <p:spPr bwMode="auto">
              <a:xfrm flipH="1">
                <a:off x="3896" y="1253"/>
                <a:ext cx="45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5724160" y="3717040"/>
              <a:ext cx="3024187" cy="698500"/>
              <a:chOff x="3733" y="1253"/>
              <a:chExt cx="1905" cy="440"/>
            </a:xfrm>
          </p:grpSpPr>
          <p:sp>
            <p:nvSpPr>
              <p:cNvPr id="7200" name="Text Box 26"/>
              <p:cNvSpPr txBox="1">
                <a:spLocks noChangeArrowheads="1"/>
              </p:cNvSpPr>
              <p:nvPr/>
            </p:nvSpPr>
            <p:spPr bwMode="auto">
              <a:xfrm>
                <a:off x="4323" y="1253"/>
                <a:ext cx="1315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i="1"/>
                  <a:t>Pectoralis major</a:t>
                </a:r>
              </a:p>
            </p:txBody>
          </p:sp>
          <p:sp>
            <p:nvSpPr>
              <p:cNvPr id="7201" name="Line 27"/>
              <p:cNvSpPr>
                <a:spLocks noChangeShapeType="1"/>
              </p:cNvSpPr>
              <p:nvPr/>
            </p:nvSpPr>
            <p:spPr bwMode="auto">
              <a:xfrm flipH="1">
                <a:off x="3733" y="1398"/>
                <a:ext cx="599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2" name="Line 28"/>
              <p:cNvSpPr>
                <a:spLocks noChangeShapeType="1"/>
              </p:cNvSpPr>
              <p:nvPr/>
            </p:nvSpPr>
            <p:spPr bwMode="auto">
              <a:xfrm flipH="1">
                <a:off x="3742" y="1389"/>
                <a:ext cx="599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5638800" y="4941888"/>
              <a:ext cx="3325813" cy="396875"/>
              <a:chOff x="3552" y="3113"/>
              <a:chExt cx="2095" cy="250"/>
            </a:xfrm>
          </p:grpSpPr>
          <p:sp>
            <p:nvSpPr>
              <p:cNvPr id="7196" name="Text Box 30"/>
              <p:cNvSpPr txBox="1">
                <a:spLocks noChangeArrowheads="1"/>
              </p:cNvSpPr>
              <p:nvPr/>
            </p:nvSpPr>
            <p:spPr bwMode="auto">
              <a:xfrm>
                <a:off x="4332" y="3113"/>
                <a:ext cx="13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/>
                  <a:t>Pectoral fascia</a:t>
                </a:r>
              </a:p>
            </p:txBody>
          </p:sp>
          <p:sp>
            <p:nvSpPr>
              <p:cNvPr id="7197" name="Line 31"/>
              <p:cNvSpPr>
                <a:spLocks noChangeShapeType="1"/>
              </p:cNvSpPr>
              <p:nvPr/>
            </p:nvSpPr>
            <p:spPr bwMode="auto">
              <a:xfrm flipH="1">
                <a:off x="3742" y="3258"/>
                <a:ext cx="599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8" name="Line 32"/>
              <p:cNvSpPr>
                <a:spLocks noChangeShapeType="1"/>
              </p:cNvSpPr>
              <p:nvPr/>
            </p:nvSpPr>
            <p:spPr bwMode="auto">
              <a:xfrm flipH="1">
                <a:off x="3552" y="3257"/>
                <a:ext cx="79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9" name="Line 33"/>
              <p:cNvSpPr>
                <a:spLocks noChangeShapeType="1"/>
              </p:cNvSpPr>
              <p:nvPr/>
            </p:nvSpPr>
            <p:spPr bwMode="auto">
              <a:xfrm flipH="1">
                <a:off x="3560" y="3249"/>
                <a:ext cx="79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5651500" y="2781300"/>
              <a:ext cx="3313113" cy="698500"/>
              <a:chOff x="3560" y="1752"/>
              <a:chExt cx="2087" cy="440"/>
            </a:xfrm>
          </p:grpSpPr>
          <p:sp>
            <p:nvSpPr>
              <p:cNvPr id="7187" name="Text Box 35"/>
              <p:cNvSpPr txBox="1">
                <a:spLocks noChangeArrowheads="1"/>
              </p:cNvSpPr>
              <p:nvPr/>
            </p:nvSpPr>
            <p:spPr bwMode="auto">
              <a:xfrm>
                <a:off x="4264" y="1752"/>
                <a:ext cx="1383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/>
                  <a:t>Retromammary space</a:t>
                </a:r>
              </a:p>
            </p:txBody>
          </p:sp>
          <p:sp>
            <p:nvSpPr>
              <p:cNvPr id="7188" name="Line 36"/>
              <p:cNvSpPr>
                <a:spLocks noChangeShapeType="1"/>
              </p:cNvSpPr>
              <p:nvPr/>
            </p:nvSpPr>
            <p:spPr bwMode="auto">
              <a:xfrm flipH="1">
                <a:off x="3600" y="1894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9" name="Line 37"/>
              <p:cNvSpPr>
                <a:spLocks noChangeShapeType="1"/>
              </p:cNvSpPr>
              <p:nvPr/>
            </p:nvSpPr>
            <p:spPr bwMode="auto">
              <a:xfrm flipH="1">
                <a:off x="3606" y="1888"/>
                <a:ext cx="726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3600" y="1752"/>
                <a:ext cx="6" cy="278"/>
                <a:chOff x="3600" y="1752"/>
                <a:chExt cx="6" cy="278"/>
              </a:xfrm>
            </p:grpSpPr>
            <p:sp>
              <p:nvSpPr>
                <p:cNvPr id="7194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600" y="1758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5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606" y="1752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3560" y="1752"/>
                <a:ext cx="6" cy="278"/>
                <a:chOff x="3600" y="1752"/>
                <a:chExt cx="6" cy="278"/>
              </a:xfrm>
            </p:grpSpPr>
            <p:sp>
              <p:nvSpPr>
                <p:cNvPr id="7192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3600" y="1758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606" y="1752"/>
                  <a:ext cx="0" cy="272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7174" name="Rectangle 103"/>
          <p:cNvSpPr>
            <a:spLocks noChangeArrowheads="1"/>
          </p:cNvSpPr>
          <p:nvPr/>
        </p:nvSpPr>
        <p:spPr bwMode="auto">
          <a:xfrm>
            <a:off x="1364442" y="1372712"/>
            <a:ext cx="34559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Lie within the </a:t>
            </a:r>
            <a:r>
              <a:rPr lang="en-GB" sz="2800" b="1" dirty="0"/>
              <a:t>superficial fascia</a:t>
            </a:r>
            <a:r>
              <a:rPr lang="en-GB" sz="2800" dirty="0"/>
              <a:t> of the chest</a:t>
            </a:r>
          </a:p>
          <a:p>
            <a:pPr lvl="1"/>
            <a:endParaRPr lang="en-GB" sz="2800" dirty="0"/>
          </a:p>
          <a:p>
            <a:pPr lvl="1"/>
            <a:r>
              <a:rPr lang="en-GB" sz="2800" b="1" dirty="0"/>
              <a:t>2/3</a:t>
            </a:r>
            <a:r>
              <a:rPr lang="en-GB" sz="2800" dirty="0"/>
              <a:t> overlying </a:t>
            </a:r>
            <a:r>
              <a:rPr lang="en-GB" sz="2800" i="1" dirty="0"/>
              <a:t>Pectoralis major</a:t>
            </a:r>
          </a:p>
          <a:p>
            <a:pPr lvl="1"/>
            <a:endParaRPr lang="en-GB" sz="2800" i="1" dirty="0"/>
          </a:p>
          <a:p>
            <a:pPr lvl="1"/>
            <a:r>
              <a:rPr lang="en-GB" sz="2800" b="1" dirty="0"/>
              <a:t>1/3</a:t>
            </a:r>
            <a:r>
              <a:rPr lang="en-GB" sz="2800" dirty="0"/>
              <a:t> overlying </a:t>
            </a:r>
            <a:r>
              <a:rPr lang="en-GB" sz="2800" i="1" dirty="0"/>
              <a:t>Serratus anterior</a:t>
            </a:r>
          </a:p>
          <a:p>
            <a:pPr lvl="1"/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75856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135188" y="333375"/>
            <a:ext cx="7916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/>
              <a:t>Position of the Breast</a:t>
            </a:r>
          </a:p>
        </p:txBody>
      </p: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1" y="1557339"/>
            <a:ext cx="6088063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47851" y="1989139"/>
            <a:ext cx="3254375" cy="701675"/>
            <a:chOff x="204" y="1491"/>
            <a:chExt cx="2050" cy="442"/>
          </a:xfrm>
        </p:grpSpPr>
        <p:sp>
          <p:nvSpPr>
            <p:cNvPr id="8247" name="Text Box 14"/>
            <p:cNvSpPr txBox="1">
              <a:spLocks noChangeArrowheads="1"/>
            </p:cNvSpPr>
            <p:nvPr/>
          </p:nvSpPr>
          <p:spPr bwMode="auto">
            <a:xfrm>
              <a:off x="204" y="1491"/>
              <a:ext cx="10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i="1"/>
                <a:t>Pectoralis major</a:t>
              </a:r>
            </a:p>
          </p:txBody>
        </p:sp>
        <p:sp>
          <p:nvSpPr>
            <p:cNvPr id="8248" name="Line 16"/>
            <p:cNvSpPr>
              <a:spLocks noChangeShapeType="1"/>
            </p:cNvSpPr>
            <p:nvPr/>
          </p:nvSpPr>
          <p:spPr bwMode="auto">
            <a:xfrm>
              <a:off x="984" y="1761"/>
              <a:ext cx="12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9" name="Line 15"/>
            <p:cNvSpPr>
              <a:spLocks noChangeShapeType="1"/>
            </p:cNvSpPr>
            <p:nvPr/>
          </p:nvSpPr>
          <p:spPr bwMode="auto">
            <a:xfrm>
              <a:off x="975" y="1752"/>
              <a:ext cx="127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204075" y="4471989"/>
            <a:ext cx="3284538" cy="396875"/>
            <a:chOff x="3578" y="2772"/>
            <a:chExt cx="2069" cy="250"/>
          </a:xfrm>
        </p:grpSpPr>
        <p:sp>
          <p:nvSpPr>
            <p:cNvPr id="8244" name="Text Box 18"/>
            <p:cNvSpPr txBox="1">
              <a:spLocks noChangeArrowheads="1"/>
            </p:cNvSpPr>
            <p:nvPr/>
          </p:nvSpPr>
          <p:spPr bwMode="auto">
            <a:xfrm>
              <a:off x="4286" y="2772"/>
              <a:ext cx="13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i="1"/>
                <a:t>Serratus anterior</a:t>
              </a:r>
            </a:p>
          </p:txBody>
        </p:sp>
        <p:sp>
          <p:nvSpPr>
            <p:cNvPr id="8245" name="Line 20"/>
            <p:cNvSpPr>
              <a:spLocks noChangeShapeType="1"/>
            </p:cNvSpPr>
            <p:nvPr/>
          </p:nvSpPr>
          <p:spPr bwMode="auto">
            <a:xfrm flipH="1">
              <a:off x="3578" y="2904"/>
              <a:ext cx="72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6" name="Line 19"/>
            <p:cNvSpPr>
              <a:spLocks noChangeShapeType="1"/>
            </p:cNvSpPr>
            <p:nvPr/>
          </p:nvSpPr>
          <p:spPr bwMode="auto">
            <a:xfrm flipH="1">
              <a:off x="3578" y="2895"/>
              <a:ext cx="72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847851" y="2708276"/>
            <a:ext cx="2894013" cy="396875"/>
            <a:chOff x="204" y="2069"/>
            <a:chExt cx="1823" cy="250"/>
          </a:xfrm>
        </p:grpSpPr>
        <p:sp>
          <p:nvSpPr>
            <p:cNvPr id="8241" name="Text Box 23"/>
            <p:cNvSpPr txBox="1">
              <a:spLocks noChangeArrowheads="1"/>
            </p:cNvSpPr>
            <p:nvPr/>
          </p:nvSpPr>
          <p:spPr bwMode="auto">
            <a:xfrm>
              <a:off x="204" y="2069"/>
              <a:ext cx="1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Pectoral fascia</a:t>
              </a:r>
            </a:p>
          </p:txBody>
        </p:sp>
        <p:sp>
          <p:nvSpPr>
            <p:cNvPr id="8242" name="Line 26"/>
            <p:cNvSpPr>
              <a:spLocks noChangeShapeType="1"/>
            </p:cNvSpPr>
            <p:nvPr/>
          </p:nvSpPr>
          <p:spPr bwMode="auto">
            <a:xfrm flipV="1">
              <a:off x="1392" y="2214"/>
              <a:ext cx="63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3" name="Line 25"/>
            <p:cNvSpPr>
              <a:spLocks noChangeShapeType="1"/>
            </p:cNvSpPr>
            <p:nvPr/>
          </p:nvSpPr>
          <p:spPr bwMode="auto">
            <a:xfrm flipV="1">
              <a:off x="1383" y="2205"/>
              <a:ext cx="635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847850" y="3068639"/>
            <a:ext cx="2755900" cy="701675"/>
            <a:chOff x="204" y="2205"/>
            <a:chExt cx="1736" cy="442"/>
          </a:xfrm>
        </p:grpSpPr>
        <p:sp>
          <p:nvSpPr>
            <p:cNvPr id="8234" name="Text Box 28"/>
            <p:cNvSpPr txBox="1">
              <a:spLocks noChangeArrowheads="1"/>
            </p:cNvSpPr>
            <p:nvPr/>
          </p:nvSpPr>
          <p:spPr bwMode="auto">
            <a:xfrm>
              <a:off x="204" y="2205"/>
              <a:ext cx="140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Retromammary     space</a:t>
              </a:r>
            </a:p>
          </p:txBody>
        </p:sp>
        <p:sp>
          <p:nvSpPr>
            <p:cNvPr id="8235" name="Line 30"/>
            <p:cNvSpPr>
              <a:spLocks noChangeShapeType="1"/>
            </p:cNvSpPr>
            <p:nvPr/>
          </p:nvSpPr>
          <p:spPr bwMode="auto">
            <a:xfrm>
              <a:off x="1256" y="2487"/>
              <a:ext cx="63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6" name="Line 29"/>
            <p:cNvSpPr>
              <a:spLocks noChangeShapeType="1"/>
            </p:cNvSpPr>
            <p:nvPr/>
          </p:nvSpPr>
          <p:spPr bwMode="auto">
            <a:xfrm>
              <a:off x="1247" y="2478"/>
              <a:ext cx="63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7" name="Line 35"/>
            <p:cNvSpPr>
              <a:spLocks noChangeShapeType="1"/>
            </p:cNvSpPr>
            <p:nvPr/>
          </p:nvSpPr>
          <p:spPr bwMode="auto">
            <a:xfrm flipV="1">
              <a:off x="1885" y="2365"/>
              <a:ext cx="18" cy="25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8" name="Line 31"/>
            <p:cNvSpPr>
              <a:spLocks noChangeShapeType="1"/>
            </p:cNvSpPr>
            <p:nvPr/>
          </p:nvSpPr>
          <p:spPr bwMode="auto">
            <a:xfrm flipV="1">
              <a:off x="1876" y="2359"/>
              <a:ext cx="18" cy="2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9" name="Line 36"/>
            <p:cNvSpPr>
              <a:spLocks noChangeShapeType="1"/>
            </p:cNvSpPr>
            <p:nvPr/>
          </p:nvSpPr>
          <p:spPr bwMode="auto">
            <a:xfrm flipV="1">
              <a:off x="1922" y="2365"/>
              <a:ext cx="18" cy="25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0" name="Line 34"/>
            <p:cNvSpPr>
              <a:spLocks noChangeShapeType="1"/>
            </p:cNvSpPr>
            <p:nvPr/>
          </p:nvSpPr>
          <p:spPr bwMode="auto">
            <a:xfrm flipV="1">
              <a:off x="1912" y="2359"/>
              <a:ext cx="18" cy="25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847851" y="3789364"/>
            <a:ext cx="2405063" cy="701675"/>
            <a:chOff x="204" y="2387"/>
            <a:chExt cx="1515" cy="442"/>
          </a:xfrm>
        </p:grpSpPr>
        <p:sp>
          <p:nvSpPr>
            <p:cNvPr id="8231" name="Text Box 38"/>
            <p:cNvSpPr txBox="1">
              <a:spLocks noChangeArrowheads="1"/>
            </p:cNvSpPr>
            <p:nvPr/>
          </p:nvSpPr>
          <p:spPr bwMode="auto">
            <a:xfrm>
              <a:off x="204" y="2387"/>
              <a:ext cx="122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Suspensory ligament</a:t>
              </a:r>
            </a:p>
          </p:txBody>
        </p:sp>
        <p:sp>
          <p:nvSpPr>
            <p:cNvPr id="8232" name="Line 42"/>
            <p:cNvSpPr>
              <a:spLocks noChangeShapeType="1"/>
            </p:cNvSpPr>
            <p:nvPr/>
          </p:nvSpPr>
          <p:spPr bwMode="auto">
            <a:xfrm flipV="1">
              <a:off x="1175" y="2532"/>
              <a:ext cx="5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3" name="Line 39"/>
            <p:cNvSpPr>
              <a:spLocks noChangeShapeType="1"/>
            </p:cNvSpPr>
            <p:nvPr/>
          </p:nvSpPr>
          <p:spPr bwMode="auto">
            <a:xfrm flipV="1">
              <a:off x="1166" y="2523"/>
              <a:ext cx="54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847851" y="4149725"/>
            <a:ext cx="2246313" cy="757238"/>
            <a:chOff x="204" y="2659"/>
            <a:chExt cx="1415" cy="477"/>
          </a:xfrm>
        </p:grpSpPr>
        <p:sp>
          <p:nvSpPr>
            <p:cNvPr id="8228" name="Text Box 44"/>
            <p:cNvSpPr txBox="1">
              <a:spLocks noChangeArrowheads="1"/>
            </p:cNvSpPr>
            <p:nvPr/>
          </p:nvSpPr>
          <p:spPr bwMode="auto">
            <a:xfrm>
              <a:off x="204" y="2886"/>
              <a:ext cx="1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Lactiferous duct</a:t>
              </a:r>
            </a:p>
          </p:txBody>
        </p:sp>
        <p:sp>
          <p:nvSpPr>
            <p:cNvPr id="8229" name="Line 46"/>
            <p:cNvSpPr>
              <a:spLocks noChangeShapeType="1"/>
            </p:cNvSpPr>
            <p:nvPr/>
          </p:nvSpPr>
          <p:spPr bwMode="auto">
            <a:xfrm flipV="1">
              <a:off x="1438" y="2677"/>
              <a:ext cx="181" cy="27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0" name="Line 45"/>
            <p:cNvSpPr>
              <a:spLocks noChangeShapeType="1"/>
            </p:cNvSpPr>
            <p:nvPr/>
          </p:nvSpPr>
          <p:spPr bwMode="auto">
            <a:xfrm flipV="1">
              <a:off x="1429" y="2659"/>
              <a:ext cx="181" cy="2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151314" y="4292600"/>
            <a:ext cx="649287" cy="1549400"/>
            <a:chOff x="1655" y="2704"/>
            <a:chExt cx="409" cy="976"/>
          </a:xfrm>
        </p:grpSpPr>
        <p:sp>
          <p:nvSpPr>
            <p:cNvPr id="8225" name="Text Box 48"/>
            <p:cNvSpPr txBox="1">
              <a:spLocks noChangeArrowheads="1"/>
            </p:cNvSpPr>
            <p:nvPr/>
          </p:nvSpPr>
          <p:spPr bwMode="auto">
            <a:xfrm>
              <a:off x="1655" y="3430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Fat</a:t>
              </a:r>
            </a:p>
          </p:txBody>
        </p:sp>
        <p:sp>
          <p:nvSpPr>
            <p:cNvPr id="8226" name="Line 50"/>
            <p:cNvSpPr>
              <a:spLocks noChangeShapeType="1"/>
            </p:cNvSpPr>
            <p:nvPr/>
          </p:nvSpPr>
          <p:spPr bwMode="auto">
            <a:xfrm flipV="1">
              <a:off x="1755" y="2713"/>
              <a:ext cx="0" cy="72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7" name="Line 49"/>
            <p:cNvSpPr>
              <a:spLocks noChangeShapeType="1"/>
            </p:cNvSpPr>
            <p:nvPr/>
          </p:nvSpPr>
          <p:spPr bwMode="auto">
            <a:xfrm flipV="1">
              <a:off x="1746" y="2704"/>
              <a:ext cx="0" cy="72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7521575" y="3357564"/>
            <a:ext cx="2967038" cy="396875"/>
            <a:chOff x="3778" y="2115"/>
            <a:chExt cx="1869" cy="250"/>
          </a:xfrm>
        </p:grpSpPr>
        <p:sp>
          <p:nvSpPr>
            <p:cNvPr id="8222" name="Text Box 52"/>
            <p:cNvSpPr txBox="1">
              <a:spLocks noChangeArrowheads="1"/>
            </p:cNvSpPr>
            <p:nvPr/>
          </p:nvSpPr>
          <p:spPr bwMode="auto">
            <a:xfrm>
              <a:off x="4694" y="2115"/>
              <a:ext cx="9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Axillary tail</a:t>
              </a:r>
            </a:p>
          </p:txBody>
        </p:sp>
        <p:sp>
          <p:nvSpPr>
            <p:cNvPr id="8223" name="Line 55"/>
            <p:cNvSpPr>
              <a:spLocks noChangeShapeType="1"/>
            </p:cNvSpPr>
            <p:nvPr/>
          </p:nvSpPr>
          <p:spPr bwMode="auto">
            <a:xfrm flipH="1">
              <a:off x="3778" y="2260"/>
              <a:ext cx="90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4" name="Line 53"/>
            <p:cNvSpPr>
              <a:spLocks noChangeShapeType="1"/>
            </p:cNvSpPr>
            <p:nvPr/>
          </p:nvSpPr>
          <p:spPr bwMode="auto">
            <a:xfrm flipH="1">
              <a:off x="3787" y="2251"/>
              <a:ext cx="907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6743700" y="3760789"/>
            <a:ext cx="3543300" cy="396875"/>
            <a:chOff x="3279" y="2387"/>
            <a:chExt cx="2232" cy="250"/>
          </a:xfrm>
        </p:grpSpPr>
        <p:sp>
          <p:nvSpPr>
            <p:cNvPr id="8219" name="Text Box 57"/>
            <p:cNvSpPr txBox="1">
              <a:spLocks noChangeArrowheads="1"/>
            </p:cNvSpPr>
            <p:nvPr/>
          </p:nvSpPr>
          <p:spPr bwMode="auto">
            <a:xfrm>
              <a:off x="4513" y="2387"/>
              <a:ext cx="9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Nipple</a:t>
              </a:r>
            </a:p>
          </p:txBody>
        </p:sp>
        <p:sp>
          <p:nvSpPr>
            <p:cNvPr id="8220" name="Line 59"/>
            <p:cNvSpPr>
              <a:spLocks noChangeShapeType="1"/>
            </p:cNvSpPr>
            <p:nvPr/>
          </p:nvSpPr>
          <p:spPr bwMode="auto">
            <a:xfrm flipH="1">
              <a:off x="3279" y="2532"/>
              <a:ext cx="122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Line 58"/>
            <p:cNvSpPr>
              <a:spLocks noChangeShapeType="1"/>
            </p:cNvSpPr>
            <p:nvPr/>
          </p:nvSpPr>
          <p:spPr bwMode="auto">
            <a:xfrm flipH="1">
              <a:off x="3288" y="2523"/>
              <a:ext cx="122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6729413" y="4076701"/>
            <a:ext cx="3484562" cy="455613"/>
            <a:chOff x="3279" y="2568"/>
            <a:chExt cx="2195" cy="287"/>
          </a:xfrm>
        </p:grpSpPr>
        <p:sp>
          <p:nvSpPr>
            <p:cNvPr id="8216" name="Text Box 61"/>
            <p:cNvSpPr txBox="1">
              <a:spLocks noChangeArrowheads="1"/>
            </p:cNvSpPr>
            <p:nvPr/>
          </p:nvSpPr>
          <p:spPr bwMode="auto">
            <a:xfrm>
              <a:off x="4386" y="2605"/>
              <a:ext cx="10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Areola</a:t>
              </a:r>
            </a:p>
          </p:txBody>
        </p:sp>
        <p:sp>
          <p:nvSpPr>
            <p:cNvPr id="8217" name="Line 63"/>
            <p:cNvSpPr>
              <a:spLocks noChangeShapeType="1"/>
            </p:cNvSpPr>
            <p:nvPr/>
          </p:nvSpPr>
          <p:spPr bwMode="auto">
            <a:xfrm flipH="1" flipV="1">
              <a:off x="3279" y="2577"/>
              <a:ext cx="1134" cy="1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Line 62"/>
            <p:cNvSpPr>
              <a:spLocks noChangeShapeType="1"/>
            </p:cNvSpPr>
            <p:nvPr/>
          </p:nvSpPr>
          <p:spPr bwMode="auto">
            <a:xfrm flipH="1" flipV="1">
              <a:off x="3288" y="2568"/>
              <a:ext cx="1134" cy="1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6729413" y="1989139"/>
            <a:ext cx="3687762" cy="1462087"/>
            <a:chOff x="3279" y="1253"/>
            <a:chExt cx="2323" cy="921"/>
          </a:xfrm>
        </p:grpSpPr>
        <p:sp>
          <p:nvSpPr>
            <p:cNvPr id="8210" name="Line 71"/>
            <p:cNvSpPr>
              <a:spLocks noChangeShapeType="1"/>
            </p:cNvSpPr>
            <p:nvPr/>
          </p:nvSpPr>
          <p:spPr bwMode="auto">
            <a:xfrm flipH="1">
              <a:off x="3370" y="1448"/>
              <a:ext cx="1134" cy="72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" name="Group 73"/>
            <p:cNvGrpSpPr>
              <a:grpSpLocks/>
            </p:cNvGrpSpPr>
            <p:nvPr/>
          </p:nvGrpSpPr>
          <p:grpSpPr bwMode="auto">
            <a:xfrm>
              <a:off x="3279" y="1253"/>
              <a:ext cx="2323" cy="907"/>
              <a:chOff x="3279" y="1253"/>
              <a:chExt cx="2323" cy="907"/>
            </a:xfrm>
          </p:grpSpPr>
          <p:sp>
            <p:nvSpPr>
              <p:cNvPr id="8212" name="Text Box 65"/>
              <p:cNvSpPr txBox="1">
                <a:spLocks noChangeArrowheads="1"/>
              </p:cNvSpPr>
              <p:nvPr/>
            </p:nvSpPr>
            <p:spPr bwMode="auto">
              <a:xfrm>
                <a:off x="4513" y="1253"/>
                <a:ext cx="108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/>
                  <a:t>Fat lobules</a:t>
                </a:r>
              </a:p>
            </p:txBody>
          </p:sp>
          <p:sp>
            <p:nvSpPr>
              <p:cNvPr id="8213" name="Line 70"/>
              <p:cNvSpPr>
                <a:spLocks noChangeShapeType="1"/>
              </p:cNvSpPr>
              <p:nvPr/>
            </p:nvSpPr>
            <p:spPr bwMode="auto">
              <a:xfrm flipH="1">
                <a:off x="3279" y="1448"/>
                <a:ext cx="1225" cy="63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14" name="Line 66"/>
              <p:cNvSpPr>
                <a:spLocks noChangeShapeType="1"/>
              </p:cNvSpPr>
              <p:nvPr/>
            </p:nvSpPr>
            <p:spPr bwMode="auto">
              <a:xfrm flipH="1">
                <a:off x="3297" y="1434"/>
                <a:ext cx="1225" cy="63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15" name="Line 69"/>
              <p:cNvSpPr>
                <a:spLocks noChangeShapeType="1"/>
              </p:cNvSpPr>
              <p:nvPr/>
            </p:nvSpPr>
            <p:spPr bwMode="auto">
              <a:xfrm flipH="1">
                <a:off x="3379" y="1434"/>
                <a:ext cx="1134" cy="72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8208" name="TextBox 56"/>
          <p:cNvSpPr txBox="1">
            <a:spLocks noChangeArrowheads="1"/>
          </p:cNvSpPr>
          <p:nvPr/>
        </p:nvSpPr>
        <p:spPr bwMode="auto">
          <a:xfrm>
            <a:off x="1847850" y="5876926"/>
            <a:ext cx="7956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Retro-mammary space: a layer of loose connective tissue separating the breast from the deep pectoralis fascia, providing some degree of movement over underlying surfaces. </a:t>
            </a:r>
          </a:p>
        </p:txBody>
      </p:sp>
    </p:spTree>
    <p:extLst>
      <p:ext uri="{BB962C8B-B14F-4D97-AF65-F5344CB8AC3E}">
        <p14:creationId xmlns:p14="http://schemas.microsoft.com/office/powerpoint/2010/main" val="255013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439" y="981076"/>
            <a:ext cx="426243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112126" y="1484314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2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7967663" y="2349501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3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680326" y="4221164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5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7824788" y="3284539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4</a:t>
            </a: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7607301" y="5157789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6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92314" y="1844676"/>
            <a:ext cx="4751387" cy="1108075"/>
            <a:chOff x="295" y="1162"/>
            <a:chExt cx="2993" cy="698"/>
          </a:xfrm>
        </p:grpSpPr>
        <p:sp>
          <p:nvSpPr>
            <p:cNvPr id="10304" name="Text Box 12"/>
            <p:cNvSpPr txBox="1">
              <a:spLocks noChangeArrowheads="1"/>
            </p:cNvSpPr>
            <p:nvPr/>
          </p:nvSpPr>
          <p:spPr bwMode="auto">
            <a:xfrm>
              <a:off x="295" y="1162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Suspensory ligaments</a:t>
              </a:r>
            </a:p>
          </p:txBody>
        </p:sp>
        <p:sp>
          <p:nvSpPr>
            <p:cNvPr id="10305" name="Line 13"/>
            <p:cNvSpPr>
              <a:spLocks noChangeShapeType="1"/>
            </p:cNvSpPr>
            <p:nvPr/>
          </p:nvSpPr>
          <p:spPr bwMode="auto">
            <a:xfrm>
              <a:off x="2000" y="1316"/>
              <a:ext cx="1270" cy="4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6" name="Line 14"/>
            <p:cNvSpPr>
              <a:spLocks noChangeShapeType="1"/>
            </p:cNvSpPr>
            <p:nvPr/>
          </p:nvSpPr>
          <p:spPr bwMode="auto">
            <a:xfrm>
              <a:off x="2018" y="1298"/>
              <a:ext cx="1270" cy="4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7" name="Line 15"/>
            <p:cNvSpPr>
              <a:spLocks noChangeShapeType="1"/>
            </p:cNvSpPr>
            <p:nvPr/>
          </p:nvSpPr>
          <p:spPr bwMode="auto">
            <a:xfrm>
              <a:off x="2000" y="1316"/>
              <a:ext cx="1089" cy="54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8" name="Line 16"/>
            <p:cNvSpPr>
              <a:spLocks noChangeShapeType="1"/>
            </p:cNvSpPr>
            <p:nvPr/>
          </p:nvSpPr>
          <p:spPr bwMode="auto">
            <a:xfrm>
              <a:off x="2018" y="1298"/>
              <a:ext cx="1089" cy="5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939089" y="1125539"/>
            <a:ext cx="2478087" cy="701675"/>
            <a:chOff x="4041" y="754"/>
            <a:chExt cx="1561" cy="442"/>
          </a:xfrm>
        </p:grpSpPr>
        <p:sp>
          <p:nvSpPr>
            <p:cNvPr id="10301" name="Text Box 18"/>
            <p:cNvSpPr txBox="1">
              <a:spLocks noChangeArrowheads="1"/>
            </p:cNvSpPr>
            <p:nvPr/>
          </p:nvSpPr>
          <p:spPr bwMode="auto">
            <a:xfrm>
              <a:off x="4468" y="754"/>
              <a:ext cx="113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Intercostal muscles</a:t>
              </a:r>
            </a:p>
          </p:txBody>
        </p:sp>
        <p:sp>
          <p:nvSpPr>
            <p:cNvPr id="10302" name="Line 19"/>
            <p:cNvSpPr>
              <a:spLocks noChangeShapeType="1"/>
            </p:cNvSpPr>
            <p:nvPr/>
          </p:nvSpPr>
          <p:spPr bwMode="auto">
            <a:xfrm flipH="1">
              <a:off x="4041" y="908"/>
              <a:ext cx="40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3" name="Line 20"/>
            <p:cNvSpPr>
              <a:spLocks noChangeShapeType="1"/>
            </p:cNvSpPr>
            <p:nvPr/>
          </p:nvSpPr>
          <p:spPr bwMode="auto">
            <a:xfrm flipH="1">
              <a:off x="4059" y="890"/>
              <a:ext cx="40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694613" y="1773239"/>
            <a:ext cx="2794000" cy="396875"/>
            <a:chOff x="3887" y="1117"/>
            <a:chExt cx="1760" cy="250"/>
          </a:xfrm>
        </p:grpSpPr>
        <p:sp>
          <p:nvSpPr>
            <p:cNvPr id="10298" name="Text Box 22"/>
            <p:cNvSpPr txBox="1">
              <a:spLocks noChangeArrowheads="1"/>
            </p:cNvSpPr>
            <p:nvPr/>
          </p:nvSpPr>
          <p:spPr bwMode="auto">
            <a:xfrm>
              <a:off x="4332" y="1117"/>
              <a:ext cx="1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i="1"/>
                <a:t>Pectoralis minor</a:t>
              </a:r>
            </a:p>
          </p:txBody>
        </p:sp>
        <p:sp>
          <p:nvSpPr>
            <p:cNvPr id="10299" name="Line 23"/>
            <p:cNvSpPr>
              <a:spLocks noChangeShapeType="1"/>
            </p:cNvSpPr>
            <p:nvPr/>
          </p:nvSpPr>
          <p:spPr bwMode="auto">
            <a:xfrm flipH="1">
              <a:off x="3887" y="1262"/>
              <a:ext cx="45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00" name="Line 24"/>
            <p:cNvSpPr>
              <a:spLocks noChangeShapeType="1"/>
            </p:cNvSpPr>
            <p:nvPr/>
          </p:nvSpPr>
          <p:spPr bwMode="auto">
            <a:xfrm flipH="1">
              <a:off x="3896" y="1253"/>
              <a:ext cx="45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450139" y="1989139"/>
            <a:ext cx="3024187" cy="396875"/>
            <a:chOff x="3733" y="1253"/>
            <a:chExt cx="1905" cy="250"/>
          </a:xfrm>
        </p:grpSpPr>
        <p:sp>
          <p:nvSpPr>
            <p:cNvPr id="10295" name="Text Box 26"/>
            <p:cNvSpPr txBox="1">
              <a:spLocks noChangeArrowheads="1"/>
            </p:cNvSpPr>
            <p:nvPr/>
          </p:nvSpPr>
          <p:spPr bwMode="auto">
            <a:xfrm>
              <a:off x="4323" y="1253"/>
              <a:ext cx="1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 i="1"/>
                <a:t>Pectoralis major</a:t>
              </a:r>
            </a:p>
          </p:txBody>
        </p:sp>
        <p:sp>
          <p:nvSpPr>
            <p:cNvPr id="10296" name="Line 27"/>
            <p:cNvSpPr>
              <a:spLocks noChangeShapeType="1"/>
            </p:cNvSpPr>
            <p:nvPr/>
          </p:nvSpPr>
          <p:spPr bwMode="auto">
            <a:xfrm flipH="1">
              <a:off x="3733" y="1398"/>
              <a:ext cx="59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7" name="Line 28"/>
            <p:cNvSpPr>
              <a:spLocks noChangeShapeType="1"/>
            </p:cNvSpPr>
            <p:nvPr/>
          </p:nvSpPr>
          <p:spPr bwMode="auto">
            <a:xfrm flipH="1">
              <a:off x="3742" y="1389"/>
              <a:ext cx="599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62801" y="4941889"/>
            <a:ext cx="3325813" cy="396875"/>
            <a:chOff x="3552" y="3113"/>
            <a:chExt cx="2095" cy="250"/>
          </a:xfrm>
        </p:grpSpPr>
        <p:sp>
          <p:nvSpPr>
            <p:cNvPr id="10291" name="Text Box 30"/>
            <p:cNvSpPr txBox="1">
              <a:spLocks noChangeArrowheads="1"/>
            </p:cNvSpPr>
            <p:nvPr/>
          </p:nvSpPr>
          <p:spPr bwMode="auto">
            <a:xfrm>
              <a:off x="4332" y="3113"/>
              <a:ext cx="13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Pectoral fascia</a:t>
              </a:r>
            </a:p>
          </p:txBody>
        </p:sp>
        <p:sp>
          <p:nvSpPr>
            <p:cNvPr id="10292" name="Line 31"/>
            <p:cNvSpPr>
              <a:spLocks noChangeShapeType="1"/>
            </p:cNvSpPr>
            <p:nvPr/>
          </p:nvSpPr>
          <p:spPr bwMode="auto">
            <a:xfrm flipH="1">
              <a:off x="3742" y="3258"/>
              <a:ext cx="59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3" name="Line 32"/>
            <p:cNvSpPr>
              <a:spLocks noChangeShapeType="1"/>
            </p:cNvSpPr>
            <p:nvPr/>
          </p:nvSpPr>
          <p:spPr bwMode="auto">
            <a:xfrm flipH="1">
              <a:off x="3552" y="3257"/>
              <a:ext cx="79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94" name="Line 33"/>
            <p:cNvSpPr>
              <a:spLocks noChangeShapeType="1"/>
            </p:cNvSpPr>
            <p:nvPr/>
          </p:nvSpPr>
          <p:spPr bwMode="auto">
            <a:xfrm flipH="1">
              <a:off x="3560" y="3249"/>
              <a:ext cx="79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175501" y="2781301"/>
            <a:ext cx="3313113" cy="701675"/>
            <a:chOff x="3560" y="1752"/>
            <a:chExt cx="2087" cy="442"/>
          </a:xfrm>
        </p:grpSpPr>
        <p:sp>
          <p:nvSpPr>
            <p:cNvPr id="10282" name="Text Box 35"/>
            <p:cNvSpPr txBox="1">
              <a:spLocks noChangeArrowheads="1"/>
            </p:cNvSpPr>
            <p:nvPr/>
          </p:nvSpPr>
          <p:spPr bwMode="auto">
            <a:xfrm>
              <a:off x="4332" y="1752"/>
              <a:ext cx="131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Retromammary space</a:t>
              </a:r>
            </a:p>
          </p:txBody>
        </p:sp>
        <p:sp>
          <p:nvSpPr>
            <p:cNvPr id="10283" name="Line 36"/>
            <p:cNvSpPr>
              <a:spLocks noChangeShapeType="1"/>
            </p:cNvSpPr>
            <p:nvPr/>
          </p:nvSpPr>
          <p:spPr bwMode="auto">
            <a:xfrm flipH="1">
              <a:off x="3600" y="1894"/>
              <a:ext cx="72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4" name="Line 37"/>
            <p:cNvSpPr>
              <a:spLocks noChangeShapeType="1"/>
            </p:cNvSpPr>
            <p:nvPr/>
          </p:nvSpPr>
          <p:spPr bwMode="auto">
            <a:xfrm flipH="1">
              <a:off x="3606" y="1888"/>
              <a:ext cx="72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3600" y="1752"/>
              <a:ext cx="6" cy="278"/>
              <a:chOff x="3600" y="1752"/>
              <a:chExt cx="6" cy="278"/>
            </a:xfrm>
          </p:grpSpPr>
          <p:sp>
            <p:nvSpPr>
              <p:cNvPr id="10289" name="Line 39"/>
              <p:cNvSpPr>
                <a:spLocks noChangeShapeType="1"/>
              </p:cNvSpPr>
              <p:nvPr/>
            </p:nvSpPr>
            <p:spPr bwMode="auto">
              <a:xfrm flipH="1">
                <a:off x="3600" y="1758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0" name="Line 40"/>
              <p:cNvSpPr>
                <a:spLocks noChangeShapeType="1"/>
              </p:cNvSpPr>
              <p:nvPr/>
            </p:nvSpPr>
            <p:spPr bwMode="auto">
              <a:xfrm flipH="1">
                <a:off x="3606" y="1752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3560" y="1752"/>
              <a:ext cx="6" cy="278"/>
              <a:chOff x="3600" y="1752"/>
              <a:chExt cx="6" cy="278"/>
            </a:xfrm>
          </p:grpSpPr>
          <p:sp>
            <p:nvSpPr>
              <p:cNvPr id="10287" name="Line 42"/>
              <p:cNvSpPr>
                <a:spLocks noChangeShapeType="1"/>
              </p:cNvSpPr>
              <p:nvPr/>
            </p:nvSpPr>
            <p:spPr bwMode="auto">
              <a:xfrm flipH="1">
                <a:off x="3600" y="1758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8" name="Line 43"/>
              <p:cNvSpPr>
                <a:spLocks noChangeShapeType="1"/>
              </p:cNvSpPr>
              <p:nvPr/>
            </p:nvSpPr>
            <p:spPr bwMode="auto">
              <a:xfrm flipH="1">
                <a:off x="3606" y="1752"/>
                <a:ext cx="0" cy="2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519739" y="1341439"/>
            <a:ext cx="1584325" cy="396875"/>
            <a:chOff x="2517" y="845"/>
            <a:chExt cx="998" cy="250"/>
          </a:xfrm>
        </p:grpSpPr>
        <p:sp>
          <p:nvSpPr>
            <p:cNvPr id="10279" name="Text Box 45"/>
            <p:cNvSpPr txBox="1">
              <a:spLocks noChangeArrowheads="1"/>
            </p:cNvSpPr>
            <p:nvPr/>
          </p:nvSpPr>
          <p:spPr bwMode="auto">
            <a:xfrm>
              <a:off x="2517" y="845"/>
              <a:ext cx="4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Fat</a:t>
              </a:r>
            </a:p>
          </p:txBody>
        </p:sp>
        <p:sp>
          <p:nvSpPr>
            <p:cNvPr id="10280" name="Line 46"/>
            <p:cNvSpPr>
              <a:spLocks noChangeShapeType="1"/>
            </p:cNvSpPr>
            <p:nvPr/>
          </p:nvSpPr>
          <p:spPr bwMode="auto">
            <a:xfrm>
              <a:off x="2862" y="999"/>
              <a:ext cx="63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81" name="Line 47"/>
            <p:cNvSpPr>
              <a:spLocks noChangeShapeType="1"/>
            </p:cNvSpPr>
            <p:nvPr/>
          </p:nvSpPr>
          <p:spPr bwMode="auto">
            <a:xfrm>
              <a:off x="2880" y="981"/>
              <a:ext cx="63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6456364" y="3536951"/>
            <a:ext cx="3240087" cy="396875"/>
            <a:chOff x="3107" y="2228"/>
            <a:chExt cx="2041" cy="250"/>
          </a:xfrm>
        </p:grpSpPr>
        <p:sp>
          <p:nvSpPr>
            <p:cNvPr id="10276" name="Text Box 49"/>
            <p:cNvSpPr txBox="1">
              <a:spLocks noChangeArrowheads="1"/>
            </p:cNvSpPr>
            <p:nvPr/>
          </p:nvSpPr>
          <p:spPr bwMode="auto">
            <a:xfrm>
              <a:off x="4332" y="2228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Alveolus</a:t>
              </a:r>
            </a:p>
          </p:txBody>
        </p:sp>
        <p:sp>
          <p:nvSpPr>
            <p:cNvPr id="10277" name="Line 50"/>
            <p:cNvSpPr>
              <a:spLocks noChangeShapeType="1"/>
            </p:cNvSpPr>
            <p:nvPr/>
          </p:nvSpPr>
          <p:spPr bwMode="auto">
            <a:xfrm flipH="1" flipV="1">
              <a:off x="3107" y="2285"/>
              <a:ext cx="1225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8" name="Line 51"/>
            <p:cNvSpPr>
              <a:spLocks noChangeShapeType="1"/>
            </p:cNvSpPr>
            <p:nvPr/>
          </p:nvSpPr>
          <p:spPr bwMode="auto">
            <a:xfrm flipH="1" flipV="1">
              <a:off x="3107" y="2272"/>
              <a:ext cx="1225" cy="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2135188" y="3363914"/>
            <a:ext cx="3313112" cy="396875"/>
            <a:chOff x="385" y="2523"/>
            <a:chExt cx="2087" cy="250"/>
          </a:xfrm>
        </p:grpSpPr>
        <p:sp>
          <p:nvSpPr>
            <p:cNvPr id="10273" name="Text Box 53"/>
            <p:cNvSpPr txBox="1">
              <a:spLocks noChangeArrowheads="1"/>
            </p:cNvSpPr>
            <p:nvPr/>
          </p:nvSpPr>
          <p:spPr bwMode="auto">
            <a:xfrm>
              <a:off x="385" y="2523"/>
              <a:ext cx="1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Lactiferous duct</a:t>
              </a:r>
            </a:p>
          </p:txBody>
        </p:sp>
        <p:sp>
          <p:nvSpPr>
            <p:cNvPr id="10274" name="Line 54"/>
            <p:cNvSpPr>
              <a:spLocks noChangeShapeType="1"/>
            </p:cNvSpPr>
            <p:nvPr/>
          </p:nvSpPr>
          <p:spPr bwMode="auto">
            <a:xfrm>
              <a:off x="1592" y="2677"/>
              <a:ext cx="86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5" name="Line 55"/>
            <p:cNvSpPr>
              <a:spLocks noChangeShapeType="1"/>
            </p:cNvSpPr>
            <p:nvPr/>
          </p:nvSpPr>
          <p:spPr bwMode="auto">
            <a:xfrm>
              <a:off x="1610" y="2659"/>
              <a:ext cx="86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2135189" y="4797426"/>
            <a:ext cx="3455987" cy="701675"/>
            <a:chOff x="385" y="3022"/>
            <a:chExt cx="2177" cy="442"/>
          </a:xfrm>
        </p:grpSpPr>
        <p:sp>
          <p:nvSpPr>
            <p:cNvPr id="10270" name="Text Box 57"/>
            <p:cNvSpPr txBox="1">
              <a:spLocks noChangeArrowheads="1"/>
            </p:cNvSpPr>
            <p:nvPr/>
          </p:nvSpPr>
          <p:spPr bwMode="auto">
            <a:xfrm>
              <a:off x="385" y="3022"/>
              <a:ext cx="154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Mammary gland lobules (</a:t>
              </a:r>
              <a:r>
                <a:rPr lang="en-GB" sz="2000" i="1"/>
                <a:t>lactating</a:t>
              </a:r>
              <a:r>
                <a:rPr lang="en-GB" sz="2000"/>
                <a:t>)</a:t>
              </a:r>
            </a:p>
          </p:txBody>
        </p:sp>
        <p:sp>
          <p:nvSpPr>
            <p:cNvPr id="10271" name="Line 58"/>
            <p:cNvSpPr>
              <a:spLocks noChangeShapeType="1"/>
            </p:cNvSpPr>
            <p:nvPr/>
          </p:nvSpPr>
          <p:spPr bwMode="auto">
            <a:xfrm>
              <a:off x="1772" y="3312"/>
              <a:ext cx="77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72" name="Line 59"/>
            <p:cNvSpPr>
              <a:spLocks noChangeShapeType="1"/>
            </p:cNvSpPr>
            <p:nvPr/>
          </p:nvSpPr>
          <p:spPr bwMode="auto">
            <a:xfrm>
              <a:off x="1781" y="3294"/>
              <a:ext cx="78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2135188" y="3716339"/>
            <a:ext cx="2881312" cy="396875"/>
            <a:chOff x="385" y="2341"/>
            <a:chExt cx="1815" cy="250"/>
          </a:xfrm>
        </p:grpSpPr>
        <p:sp>
          <p:nvSpPr>
            <p:cNvPr id="10267" name="Text Box 61"/>
            <p:cNvSpPr txBox="1">
              <a:spLocks noChangeArrowheads="1"/>
            </p:cNvSpPr>
            <p:nvPr/>
          </p:nvSpPr>
          <p:spPr bwMode="auto">
            <a:xfrm>
              <a:off x="385" y="2341"/>
              <a:ext cx="1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/>
                <a:t>Lactiferous sinus</a:t>
              </a:r>
            </a:p>
          </p:txBody>
        </p:sp>
        <p:sp>
          <p:nvSpPr>
            <p:cNvPr id="10268" name="Line 62"/>
            <p:cNvSpPr>
              <a:spLocks noChangeShapeType="1"/>
            </p:cNvSpPr>
            <p:nvPr/>
          </p:nvSpPr>
          <p:spPr bwMode="auto">
            <a:xfrm flipV="1">
              <a:off x="1728" y="2496"/>
              <a:ext cx="45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9" name="Line 63"/>
            <p:cNvSpPr>
              <a:spLocks noChangeShapeType="1"/>
            </p:cNvSpPr>
            <p:nvPr/>
          </p:nvSpPr>
          <p:spPr bwMode="auto">
            <a:xfrm flipV="1">
              <a:off x="1746" y="2478"/>
              <a:ext cx="45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61" name="Text Box 64"/>
          <p:cNvSpPr txBox="1">
            <a:spLocks noChangeArrowheads="1"/>
          </p:cNvSpPr>
          <p:nvPr/>
        </p:nvSpPr>
        <p:spPr bwMode="auto">
          <a:xfrm>
            <a:off x="8404226" y="3919539"/>
            <a:ext cx="2119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Mammary gland lobules        (</a:t>
            </a:r>
            <a:r>
              <a:rPr lang="en-GB" sz="2000" i="1"/>
              <a:t>non-lactating</a:t>
            </a:r>
            <a:r>
              <a:rPr lang="en-GB" sz="2000"/>
              <a:t>)</a:t>
            </a:r>
          </a:p>
        </p:txBody>
      </p:sp>
      <p:grpSp>
        <p:nvGrpSpPr>
          <p:cNvPr id="15" name="Group 65"/>
          <p:cNvGrpSpPr>
            <a:grpSpLocks/>
          </p:cNvGrpSpPr>
          <p:nvPr/>
        </p:nvGrpSpPr>
        <p:grpSpPr bwMode="auto">
          <a:xfrm>
            <a:off x="6523039" y="3933826"/>
            <a:ext cx="1836737" cy="193675"/>
            <a:chOff x="3149" y="2478"/>
            <a:chExt cx="1157" cy="122"/>
          </a:xfrm>
        </p:grpSpPr>
        <p:sp>
          <p:nvSpPr>
            <p:cNvPr id="10265" name="Line 66"/>
            <p:cNvSpPr>
              <a:spLocks noChangeShapeType="1"/>
            </p:cNvSpPr>
            <p:nvPr/>
          </p:nvSpPr>
          <p:spPr bwMode="auto">
            <a:xfrm flipH="1" flipV="1">
              <a:off x="3149" y="2491"/>
              <a:ext cx="1152" cy="10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66" name="Line 67"/>
            <p:cNvSpPr>
              <a:spLocks noChangeShapeType="1"/>
            </p:cNvSpPr>
            <p:nvPr/>
          </p:nvSpPr>
          <p:spPr bwMode="auto">
            <a:xfrm flipH="1" flipV="1">
              <a:off x="3154" y="2478"/>
              <a:ext cx="1152" cy="10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63" name="Rectangle 68"/>
          <p:cNvSpPr>
            <a:spLocks noChangeArrowheads="1"/>
          </p:cNvSpPr>
          <p:nvPr/>
        </p:nvSpPr>
        <p:spPr bwMode="auto">
          <a:xfrm>
            <a:off x="2135188" y="333375"/>
            <a:ext cx="79168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b="1"/>
              <a:t>Gross Structure of the Breast</a:t>
            </a:r>
          </a:p>
        </p:txBody>
      </p:sp>
    </p:spTree>
    <p:extLst>
      <p:ext uri="{BB962C8B-B14F-4D97-AF65-F5344CB8AC3E}">
        <p14:creationId xmlns:p14="http://schemas.microsoft.com/office/powerpoint/2010/main" val="97639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Structure of the breast lobes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15-20 independent lobes, each consisting of a gland, which open on to nipple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Lobules open into lactiferous ducts, which drain into lactiferous sinuses which store milk during lactation</a:t>
            </a:r>
          </a:p>
          <a:p>
            <a:r>
              <a:rPr lang="en-GB" dirty="0">
                <a:solidFill>
                  <a:schemeClr val="tx1"/>
                </a:solidFill>
              </a:rPr>
              <a:t>Lobes embedded in adipose tissue</a:t>
            </a:r>
          </a:p>
          <a:p>
            <a:r>
              <a:rPr lang="en-GB" dirty="0">
                <a:solidFill>
                  <a:schemeClr val="tx1"/>
                </a:solidFill>
              </a:rPr>
              <a:t>Sub-divided by collagenous septa</a:t>
            </a:r>
          </a:p>
          <a:p>
            <a:r>
              <a:rPr lang="en-GB" dirty="0">
                <a:solidFill>
                  <a:schemeClr val="tx1"/>
                </a:solidFill>
              </a:rPr>
              <a:t>Lobes arranged radially around nipple- at different depths</a:t>
            </a:r>
          </a:p>
          <a:p>
            <a:r>
              <a:rPr lang="en-GB" dirty="0">
                <a:solidFill>
                  <a:schemeClr val="tx1"/>
                </a:solidFill>
              </a:rPr>
              <a:t>Each lobe has lobules, alveolar ducts and secretory alveoli </a:t>
            </a:r>
          </a:p>
        </p:txBody>
      </p:sp>
    </p:spTree>
    <p:extLst>
      <p:ext uri="{BB962C8B-B14F-4D97-AF65-F5344CB8AC3E}">
        <p14:creationId xmlns:p14="http://schemas.microsoft.com/office/powerpoint/2010/main" val="361990389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</TotalTime>
  <Words>1991</Words>
  <Application>Microsoft Macintosh PowerPoint</Application>
  <PresentationFormat>Widescreen</PresentationFormat>
  <Paragraphs>375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Franklin Gothic Book</vt:lpstr>
      <vt:lpstr>Crop</vt:lpstr>
      <vt:lpstr>The Breast</vt:lpstr>
      <vt:lpstr>Embryology</vt:lpstr>
      <vt:lpstr>Contents of the Axilla</vt:lpstr>
      <vt:lpstr>Axilla</vt:lpstr>
      <vt:lpstr>Position</vt:lpstr>
      <vt:lpstr>PowerPoint Presentation</vt:lpstr>
      <vt:lpstr>PowerPoint Presentation</vt:lpstr>
      <vt:lpstr>PowerPoint Presentation</vt:lpstr>
      <vt:lpstr>Structure of the breast lobes </vt:lpstr>
      <vt:lpstr>PowerPoint Presentation</vt:lpstr>
      <vt:lpstr>Blood supply</vt:lpstr>
      <vt:lpstr>PowerPoint Presentation</vt:lpstr>
      <vt:lpstr>Venous drainage</vt:lpstr>
      <vt:lpstr>PowerPoint Presentation</vt:lpstr>
      <vt:lpstr>Lymphatics</vt:lpstr>
      <vt:lpstr>PowerPoint Presentation</vt:lpstr>
      <vt:lpstr>Physiology</vt:lpstr>
      <vt:lpstr>Investigation</vt:lpstr>
      <vt:lpstr>Benign Breast Lumps</vt:lpstr>
      <vt:lpstr>Nipple Disease</vt:lpstr>
      <vt:lpstr>Breast Pain</vt:lpstr>
      <vt:lpstr>Breast Infection</vt:lpstr>
      <vt:lpstr>Breast Cancer</vt:lpstr>
      <vt:lpstr>Pre-malignant</vt:lpstr>
      <vt:lpstr>Carcinoma in situ</vt:lpstr>
      <vt:lpstr>Invasive</vt:lpstr>
      <vt:lpstr>Risk Factors</vt:lpstr>
      <vt:lpstr>Staging</vt:lpstr>
      <vt:lpstr>Management</vt:lpstr>
      <vt:lpstr>Surgery to Breast</vt:lpstr>
      <vt:lpstr>Surgery to Axilla</vt:lpstr>
      <vt:lpstr>Additional Therapies</vt:lpstr>
      <vt:lpstr>Screening</vt:lpstr>
      <vt:lpstr>Male Breast Disease</vt:lpstr>
      <vt:lpstr>Congenital Abnormalities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Breast</dc:title>
  <dc:creator>Danielle Britton</dc:creator>
  <cp:lastModifiedBy>Danielle Britton (UG)</cp:lastModifiedBy>
  <cp:revision>2</cp:revision>
  <dcterms:created xsi:type="dcterms:W3CDTF">2018-01-01T14:42:11Z</dcterms:created>
  <dcterms:modified xsi:type="dcterms:W3CDTF">2024-08-05T10:47:02Z</dcterms:modified>
</cp:coreProperties>
</file>