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7"/>
  </p:normalViewPr>
  <p:slideViewPr>
    <p:cSldViewPr>
      <p:cViewPr varScale="1">
        <p:scale>
          <a:sx n="97" d="100"/>
          <a:sy n="97" d="100"/>
        </p:scale>
        <p:origin x="19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1506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0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07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1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75804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9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42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3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38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103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051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03B02D0B-E7D2-4B63-A03C-35C19745E695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7922B82-4EB5-4EB0-B358-17DC859C9F0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198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Evidence Based Surgical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904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Significance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Construct a null hypothesis (</a:t>
            </a:r>
            <a:r>
              <a:rPr lang="en-GB" dirty="0" err="1"/>
              <a:t>ie</a:t>
            </a:r>
            <a:r>
              <a:rPr lang="en-GB" dirty="0"/>
              <a:t> no difference exists between the two populations sampled) then test to prove/disprove</a:t>
            </a:r>
          </a:p>
          <a:p>
            <a:pPr lvl="1"/>
            <a:r>
              <a:rPr lang="en-GB" dirty="0"/>
              <a:t>If disprove, accept alternative hypothesis (difference exists)</a:t>
            </a:r>
          </a:p>
          <a:p>
            <a:pPr lvl="1"/>
            <a:r>
              <a:rPr lang="en-GB" dirty="0"/>
              <a:t>Tested via calculating </a:t>
            </a:r>
            <a:r>
              <a:rPr lang="en-GB" b="1" dirty="0"/>
              <a:t>p value (probability that the null hypothesis is true)</a:t>
            </a:r>
          </a:p>
          <a:p>
            <a:pPr lvl="2"/>
            <a:r>
              <a:rPr lang="en-GB" dirty="0"/>
              <a:t>If p is small, null hypothesis is less likely to be correct (if p&lt;0.05, null hypothesis is false)</a:t>
            </a:r>
          </a:p>
          <a:p>
            <a:r>
              <a:rPr lang="en-GB" dirty="0"/>
              <a:t> Testing</a:t>
            </a:r>
          </a:p>
          <a:p>
            <a:pPr lvl="1"/>
            <a:r>
              <a:rPr lang="en-GB" dirty="0"/>
              <a:t>Depends on type of data, distribution and data grouping</a:t>
            </a:r>
          </a:p>
        </p:txBody>
      </p:sp>
    </p:spTree>
    <p:extLst>
      <p:ext uri="{BB962C8B-B14F-4D97-AF65-F5344CB8AC3E}">
        <p14:creationId xmlns:p14="http://schemas.microsoft.com/office/powerpoint/2010/main" val="84445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Categorical variables</a:t>
            </a:r>
          </a:p>
          <a:p>
            <a:pPr lvl="1"/>
            <a:r>
              <a:rPr lang="en-GB" dirty="0"/>
              <a:t>Nominal (sex/blood group)</a:t>
            </a:r>
          </a:p>
          <a:p>
            <a:pPr lvl="1"/>
            <a:r>
              <a:rPr lang="en-GB" dirty="0"/>
              <a:t>Ordinal (scales) – can be put in logical order but the differences between them are not equal so cannot be averaged (</a:t>
            </a:r>
            <a:r>
              <a:rPr lang="en-GB" dirty="0" err="1"/>
              <a:t>ie</a:t>
            </a:r>
            <a:r>
              <a:rPr lang="en-GB" dirty="0"/>
              <a:t> average GCS score)</a:t>
            </a:r>
          </a:p>
          <a:p>
            <a:r>
              <a:rPr lang="en-GB" dirty="0"/>
              <a:t>Metric (height, weight) – values with units that relate to each other</a:t>
            </a:r>
          </a:p>
          <a:p>
            <a:pPr lvl="1"/>
            <a:r>
              <a:rPr lang="en-GB" dirty="0"/>
              <a:t>Continuous (possible values is infinite)</a:t>
            </a:r>
          </a:p>
          <a:p>
            <a:pPr lvl="1"/>
            <a:r>
              <a:rPr lang="en-GB" dirty="0"/>
              <a:t>Discrete (finite values, </a:t>
            </a:r>
            <a:r>
              <a:rPr lang="en-GB" dirty="0" err="1"/>
              <a:t>ie</a:t>
            </a:r>
            <a:r>
              <a:rPr lang="en-GB" dirty="0"/>
              <a:t> whole numbers)</a:t>
            </a:r>
          </a:p>
          <a:p>
            <a:r>
              <a:rPr lang="en-GB" dirty="0"/>
              <a:t>Once type of data identified, describe in terms of central tendency and spread</a:t>
            </a:r>
          </a:p>
        </p:txBody>
      </p:sp>
    </p:spTree>
    <p:extLst>
      <p:ext uri="{BB962C8B-B14F-4D97-AF65-F5344CB8AC3E}">
        <p14:creationId xmlns:p14="http://schemas.microsoft.com/office/powerpoint/2010/main" val="84240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 of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Mode – most commonly occurring value, used to describe categorical variables </a:t>
            </a:r>
          </a:p>
          <a:p>
            <a:r>
              <a:rPr lang="en-GB" dirty="0"/>
              <a:t>Mean – average value within a set of data, used for metric data</a:t>
            </a:r>
          </a:p>
          <a:p>
            <a:r>
              <a:rPr lang="en-GB" dirty="0"/>
              <a:t>Median – middle value after data has been ordered, used with ordinal and metric data and when data is skewed</a:t>
            </a:r>
          </a:p>
        </p:txBody>
      </p:sp>
    </p:spTree>
    <p:extLst>
      <p:ext uri="{BB962C8B-B14F-4D97-AF65-F5344CB8AC3E}">
        <p14:creationId xmlns:p14="http://schemas.microsoft.com/office/powerpoint/2010/main" val="388817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Measures of Spread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0"/>
            <a:ext cx="7978080" cy="489654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Range – smallest to highest value, used with ordinal and metric</a:t>
            </a:r>
          </a:p>
          <a:p>
            <a:r>
              <a:rPr lang="en-GB" dirty="0"/>
              <a:t>Interquartile range – describes data via 4 quartiles – IQR = numbers that are 25</a:t>
            </a:r>
            <a:r>
              <a:rPr lang="en-GB" baseline="30000" dirty="0"/>
              <a:t>th</a:t>
            </a:r>
            <a:r>
              <a:rPr lang="en-GB" dirty="0"/>
              <a:t> – 75</a:t>
            </a:r>
            <a:r>
              <a:rPr lang="en-GB" baseline="30000" dirty="0"/>
              <a:t>th</a:t>
            </a:r>
            <a:r>
              <a:rPr lang="en-GB" dirty="0"/>
              <a:t>  quartile</a:t>
            </a:r>
          </a:p>
          <a:p>
            <a:pPr lvl="1"/>
            <a:r>
              <a:rPr lang="en-GB" dirty="0"/>
              <a:t>Sensitive to outlying values</a:t>
            </a:r>
          </a:p>
          <a:p>
            <a:r>
              <a:rPr lang="en-GB" dirty="0"/>
              <a:t>Standard deviation – spread of the mean (measure of individual values from their mean), used in metric data</a:t>
            </a:r>
          </a:p>
          <a:p>
            <a:pPr lvl="1"/>
            <a:r>
              <a:rPr lang="en-GB" dirty="0"/>
              <a:t>Wider the spread of the data, the greater the distance from mean so the greater the standard deviation</a:t>
            </a:r>
          </a:p>
          <a:p>
            <a:pPr lvl="1"/>
            <a:r>
              <a:rPr lang="en-GB" dirty="0"/>
              <a:t>Outliers affect standard deviation </a:t>
            </a:r>
          </a:p>
          <a:p>
            <a:pPr lvl="1"/>
            <a:r>
              <a:rPr lang="en-GB" dirty="0"/>
              <a:t>√ (difference</a:t>
            </a:r>
            <a:r>
              <a:rPr lang="en-GB" baseline="30000" dirty="0"/>
              <a:t>2 </a:t>
            </a:r>
            <a:r>
              <a:rPr lang="en-GB" dirty="0"/>
              <a:t>+ difference</a:t>
            </a:r>
            <a:r>
              <a:rPr lang="en-GB" baseline="30000" dirty="0"/>
              <a:t>2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Normal distribution = 95% lie within 1.96 SDs on either side of the mean (99% within 3 SDs)</a:t>
            </a:r>
          </a:p>
          <a:p>
            <a:r>
              <a:rPr lang="en-GB" b="1" dirty="0"/>
              <a:t>Standard error of the mean – how good estimate of the mean population value is</a:t>
            </a:r>
          </a:p>
          <a:p>
            <a:pPr lvl="1"/>
            <a:r>
              <a:rPr lang="en-GB" b="1" dirty="0"/>
              <a:t>large samples give more accurate estimations</a:t>
            </a:r>
          </a:p>
          <a:p>
            <a:pPr lvl="1"/>
            <a:r>
              <a:rPr lang="en-GB" b="1" dirty="0"/>
              <a:t>SD/√(number of subjects sampled)</a:t>
            </a:r>
          </a:p>
          <a:p>
            <a:pPr lvl="1"/>
            <a:r>
              <a:rPr lang="en-GB" b="1" dirty="0"/>
              <a:t>More useful when converted to confidence interval</a:t>
            </a:r>
          </a:p>
        </p:txBody>
      </p:sp>
    </p:spTree>
    <p:extLst>
      <p:ext uri="{BB962C8B-B14F-4D97-AF65-F5344CB8AC3E}">
        <p14:creationId xmlns:p14="http://schemas.microsoft.com/office/powerpoint/2010/main" val="2214406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Normal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Bell shaped curve</a:t>
            </a:r>
          </a:p>
          <a:p>
            <a:r>
              <a:rPr lang="en-GB" dirty="0"/>
              <a:t>Positive skew – curve moves towards 0</a:t>
            </a:r>
          </a:p>
          <a:p>
            <a:r>
              <a:rPr lang="en-GB" dirty="0"/>
              <a:t>Normally distributed data can be analysed using parametric tests, non-normally distributed analysed using non-parametric tests</a:t>
            </a:r>
          </a:p>
        </p:txBody>
      </p:sp>
    </p:spTree>
    <p:extLst>
      <p:ext uri="{BB962C8B-B14F-4D97-AF65-F5344CB8AC3E}">
        <p14:creationId xmlns:p14="http://schemas.microsoft.com/office/powerpoint/2010/main" val="338750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Selecting a statistical test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129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Errors: - used to calculate power of study </a:t>
            </a:r>
            <a:r>
              <a:rPr lang="en-GB" b="1" dirty="0"/>
              <a:t>(1 – type 2 errors)</a:t>
            </a:r>
          </a:p>
          <a:p>
            <a:pPr lvl="1"/>
            <a:r>
              <a:rPr lang="en-GB" dirty="0"/>
              <a:t>Type 1 – false positive result (accept 0.05)</a:t>
            </a:r>
          </a:p>
          <a:p>
            <a:pPr lvl="1"/>
            <a:r>
              <a:rPr lang="en-GB" dirty="0"/>
              <a:t>Type 2 – false negative result  (accept 0.2)</a:t>
            </a:r>
          </a:p>
          <a:p>
            <a:r>
              <a:rPr lang="en-GB" dirty="0"/>
              <a:t>Power calculations are used to calculate the number of samples needed within each group to show a true difference</a:t>
            </a:r>
          </a:p>
          <a:p>
            <a:pPr lvl="1"/>
            <a:r>
              <a:rPr lang="en-GB" dirty="0"/>
              <a:t>Done before study started</a:t>
            </a:r>
          </a:p>
        </p:txBody>
      </p:sp>
    </p:spTree>
    <p:extLst>
      <p:ext uri="{BB962C8B-B14F-4D97-AF65-F5344CB8AC3E}">
        <p14:creationId xmlns:p14="http://schemas.microsoft.com/office/powerpoint/2010/main" val="26221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Distortion of effects due to systematic difference between two groups</a:t>
            </a:r>
          </a:p>
          <a:p>
            <a:r>
              <a:rPr lang="en-GB" dirty="0"/>
              <a:t>Types:</a:t>
            </a:r>
          </a:p>
          <a:p>
            <a:pPr lvl="1"/>
            <a:r>
              <a:rPr lang="en-GB" dirty="0"/>
              <a:t>Observer – </a:t>
            </a:r>
            <a:r>
              <a:rPr lang="en-GB" dirty="0" err="1"/>
              <a:t>intraobserve</a:t>
            </a:r>
            <a:r>
              <a:rPr lang="en-GB" dirty="0"/>
              <a:t>/</a:t>
            </a:r>
            <a:r>
              <a:rPr lang="en-GB" dirty="0" err="1"/>
              <a:t>interobserver</a:t>
            </a:r>
            <a:endParaRPr lang="en-GB" dirty="0"/>
          </a:p>
          <a:p>
            <a:pPr lvl="1"/>
            <a:r>
              <a:rPr lang="en-GB" dirty="0"/>
              <a:t>Selection</a:t>
            </a:r>
          </a:p>
          <a:p>
            <a:pPr lvl="1"/>
            <a:r>
              <a:rPr lang="en-GB" dirty="0"/>
              <a:t>Prevalence – study population drawn from special subgroup (not representative of population)</a:t>
            </a:r>
          </a:p>
          <a:p>
            <a:pPr lvl="1"/>
            <a:r>
              <a:rPr lang="en-GB" dirty="0"/>
              <a:t>Recall</a:t>
            </a:r>
          </a:p>
          <a:p>
            <a:pPr lvl="1"/>
            <a:r>
              <a:rPr lang="en-GB" dirty="0"/>
              <a:t>Information</a:t>
            </a:r>
          </a:p>
          <a:p>
            <a:pPr lvl="1"/>
            <a:r>
              <a:rPr lang="en-GB" dirty="0"/>
              <a:t>Publication – positive studies more likely to be published than negative ones</a:t>
            </a:r>
          </a:p>
        </p:txBody>
      </p:sp>
    </p:spTree>
    <p:extLst>
      <p:ext uri="{BB962C8B-B14F-4D97-AF65-F5344CB8AC3E}">
        <p14:creationId xmlns:p14="http://schemas.microsoft.com/office/powerpoint/2010/main" val="1137966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Occurs when effect you are measuring is affected by another variable (</a:t>
            </a:r>
            <a:r>
              <a:rPr lang="en-GB" dirty="0" err="1"/>
              <a:t>ie</a:t>
            </a:r>
            <a:r>
              <a:rPr lang="en-GB" dirty="0"/>
              <a:t> socioeconomic class)</a:t>
            </a:r>
          </a:p>
          <a:p>
            <a:r>
              <a:rPr lang="en-GB" dirty="0"/>
              <a:t>Usually controlled</a:t>
            </a:r>
          </a:p>
        </p:txBody>
      </p:sp>
    </p:spTree>
    <p:extLst>
      <p:ext uri="{BB962C8B-B14F-4D97-AF65-F5344CB8AC3E}">
        <p14:creationId xmlns:p14="http://schemas.microsoft.com/office/powerpoint/2010/main" val="767064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Occurs when multiple statistical tests are used</a:t>
            </a:r>
          </a:p>
          <a:p>
            <a:r>
              <a:rPr lang="en-GB" dirty="0"/>
              <a:t>If you do a test 20 times, 1 out of 20 it will be significant by chance</a:t>
            </a:r>
          </a:p>
          <a:p>
            <a:r>
              <a:rPr lang="en-GB" dirty="0"/>
              <a:t>If using multiple tests, correction factor must be applied to all p values to reflect this possibility</a:t>
            </a:r>
          </a:p>
        </p:txBody>
      </p:sp>
    </p:spTree>
    <p:extLst>
      <p:ext uri="{BB962C8B-B14F-4D97-AF65-F5344CB8AC3E}">
        <p14:creationId xmlns:p14="http://schemas.microsoft.com/office/powerpoint/2010/main" val="66405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and EVIDENCE-BASED MEDICINE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73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Correlation </a:t>
            </a:r>
            <a:r>
              <a:rPr lang="en-GB"/>
              <a:t>and regression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73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24" y="191612"/>
            <a:ext cx="7200900" cy="1485900"/>
          </a:xfrm>
        </p:spPr>
        <p:txBody>
          <a:bodyPr>
            <a:normAutofit/>
          </a:bodyPr>
          <a:lstStyle/>
          <a:p>
            <a:r>
              <a:rPr lang="en-GB" dirty="0"/>
              <a:t>Correlation and Regression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97" y="153198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Strength of an association between two variables assessed via scatter plot</a:t>
            </a:r>
          </a:p>
          <a:p>
            <a:r>
              <a:rPr lang="en-GB" dirty="0"/>
              <a:t>Correlation – most widely used measure of association between two variables</a:t>
            </a:r>
          </a:p>
          <a:p>
            <a:pPr lvl="1"/>
            <a:r>
              <a:rPr lang="en-GB" dirty="0"/>
              <a:t>Strength of association depends on how close points are to line of best fit (all points fall on lie = perfect correlation with correlation coefficient of 1)</a:t>
            </a:r>
          </a:p>
          <a:p>
            <a:pPr lvl="2"/>
            <a:r>
              <a:rPr lang="en-GB" dirty="0"/>
              <a:t>Coefficient of 0 = no association between variables</a:t>
            </a:r>
          </a:p>
          <a:p>
            <a:pPr lvl="1"/>
            <a:r>
              <a:rPr lang="en-GB" dirty="0"/>
              <a:t>Use </a:t>
            </a:r>
            <a:r>
              <a:rPr lang="en-GB" dirty="0" err="1"/>
              <a:t>Pearsons</a:t>
            </a:r>
            <a:r>
              <a:rPr lang="en-GB" dirty="0"/>
              <a:t> coefficient if data normally distributed and </a:t>
            </a:r>
            <a:r>
              <a:rPr lang="en-GB" dirty="0" err="1"/>
              <a:t>Spearmans</a:t>
            </a:r>
            <a:r>
              <a:rPr lang="en-GB" dirty="0"/>
              <a:t> if not</a:t>
            </a:r>
          </a:p>
          <a:p>
            <a:r>
              <a:rPr lang="en-GB" dirty="0"/>
              <a:t>Linear Regression – used to determine nature and direction of casual relationship between variables</a:t>
            </a:r>
          </a:p>
          <a:p>
            <a:pPr lvl="1"/>
            <a:r>
              <a:rPr lang="en-GB" dirty="0"/>
              <a:t>Generates mathematical model that uses one/more variables to predict another</a:t>
            </a:r>
          </a:p>
          <a:p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AB1FA46-2166-4282-A8CD-F0F351AFD433}"/>
              </a:ext>
            </a:extLst>
          </p:cNvPr>
          <p:cNvCxnSpPr/>
          <p:nvPr/>
        </p:nvCxnSpPr>
        <p:spPr>
          <a:xfrm>
            <a:off x="6686960" y="632769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E7E79CD-6A7B-4EFE-BF56-D4C84DC9D9D3}"/>
              </a:ext>
            </a:extLst>
          </p:cNvPr>
          <p:cNvGrpSpPr/>
          <p:nvPr/>
        </p:nvGrpSpPr>
        <p:grpSpPr>
          <a:xfrm>
            <a:off x="6507448" y="5690835"/>
            <a:ext cx="1296144" cy="1234281"/>
            <a:chOff x="0" y="274638"/>
            <a:chExt cx="1296144" cy="123428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76433AB-B59E-4DBA-B265-4F5EC89BBF4D}"/>
                </a:ext>
              </a:extLst>
            </p:cNvPr>
            <p:cNvCxnSpPr/>
            <p:nvPr/>
          </p:nvCxnSpPr>
          <p:spPr>
            <a:xfrm>
              <a:off x="107504" y="274638"/>
              <a:ext cx="0" cy="634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6AD27FC-6D5D-4576-93B0-E3637964FA8D}"/>
                </a:ext>
              </a:extLst>
            </p:cNvPr>
            <p:cNvCxnSpPr/>
            <p:nvPr/>
          </p:nvCxnSpPr>
          <p:spPr>
            <a:xfrm flipV="1">
              <a:off x="251520" y="274638"/>
              <a:ext cx="432048" cy="4900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6235FF-6C21-40DF-AC8D-3DF15DE89F60}"/>
                </a:ext>
              </a:extLst>
            </p:cNvPr>
            <p:cNvSpPr txBox="1"/>
            <p:nvPr/>
          </p:nvSpPr>
          <p:spPr>
            <a:xfrm>
              <a:off x="0" y="862588"/>
              <a:ext cx="1296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Positive correlation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A4E7B6-E1F0-45DA-AC71-37A38B692F43}"/>
              </a:ext>
            </a:extLst>
          </p:cNvPr>
          <p:cNvCxnSpPr/>
          <p:nvPr/>
        </p:nvCxnSpPr>
        <p:spPr>
          <a:xfrm>
            <a:off x="7955360" y="5623719"/>
            <a:ext cx="0" cy="634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33EEBBC-0362-4E5E-81A7-C07F87FB293B}"/>
              </a:ext>
            </a:extLst>
          </p:cNvPr>
          <p:cNvCxnSpPr>
            <a:cxnSpLocks/>
          </p:cNvCxnSpPr>
          <p:nvPr/>
        </p:nvCxnSpPr>
        <p:spPr>
          <a:xfrm flipH="1" flipV="1">
            <a:off x="8062866" y="5672661"/>
            <a:ext cx="468559" cy="356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455A600-A9FB-45FE-92E7-E501C96A0552}"/>
              </a:ext>
            </a:extLst>
          </p:cNvPr>
          <p:cNvSpPr txBox="1"/>
          <p:nvPr/>
        </p:nvSpPr>
        <p:spPr>
          <a:xfrm>
            <a:off x="7847856" y="6211669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Negative correlation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6B46DC3-6A42-4273-BAC7-6FDEA47CAFDD}"/>
              </a:ext>
            </a:extLst>
          </p:cNvPr>
          <p:cNvCxnSpPr>
            <a:cxnSpLocks/>
          </p:cNvCxnSpPr>
          <p:nvPr/>
        </p:nvCxnSpPr>
        <p:spPr>
          <a:xfrm flipV="1">
            <a:off x="7955360" y="6234735"/>
            <a:ext cx="716692" cy="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745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DE0C4-8799-466F-B632-7B0354380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Survival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7963D-2533-4B88-9E8F-A5DB1F1B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recognised end point can be measured</a:t>
            </a:r>
          </a:p>
          <a:p>
            <a:r>
              <a:rPr lang="en-GB" dirty="0"/>
              <a:t>Plot survival curve</a:t>
            </a:r>
          </a:p>
          <a:p>
            <a:r>
              <a:rPr lang="en-GB" dirty="0"/>
              <a:t>Difficulties include loss to follow up and those who opt out of research</a:t>
            </a:r>
          </a:p>
        </p:txBody>
      </p:sp>
    </p:spTree>
    <p:extLst>
      <p:ext uri="{BB962C8B-B14F-4D97-AF65-F5344CB8AC3E}">
        <p14:creationId xmlns:p14="http://schemas.microsoft.com/office/powerpoint/2010/main" val="2150663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6868D2-763F-463D-B864-054FC87B7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Sensitivity and specificity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B4842F-2479-46B0-81CE-9794F95A0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74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F1BA7-A9FE-4EE3-BCBE-3B2CBD378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Sensitivity and Specificity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D70EE-A743-4986-8DBF-187A7A983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78924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Ability of a test to predict presence/absence of disease</a:t>
            </a:r>
          </a:p>
          <a:p>
            <a:r>
              <a:rPr lang="en-GB" dirty="0"/>
              <a:t>Sensitivity – ability of test to correctly identify people with condition (true positives)</a:t>
            </a:r>
          </a:p>
          <a:p>
            <a:pPr lvl="1"/>
            <a:r>
              <a:rPr lang="en-GB" dirty="0"/>
              <a:t>Highly sensitive tests have high rate of detection so if the test is negative, it rules out the diagnosis (</a:t>
            </a:r>
            <a:r>
              <a:rPr lang="en-GB" dirty="0" err="1"/>
              <a:t>SnOUT</a:t>
            </a:r>
            <a:r>
              <a:rPr lang="en-GB" dirty="0"/>
              <a:t>)</a:t>
            </a:r>
          </a:p>
          <a:p>
            <a:r>
              <a:rPr lang="en-GB" dirty="0"/>
              <a:t>Specificity – ability of test to correctly identify people without condition (true negatives)</a:t>
            </a:r>
          </a:p>
          <a:p>
            <a:pPr lvl="1"/>
            <a:r>
              <a:rPr lang="en-GB" dirty="0"/>
              <a:t>Highly specific tests have low false positive rate so if test is positive, it rules in the diagnosis (</a:t>
            </a:r>
            <a:r>
              <a:rPr lang="en-GB" dirty="0" err="1"/>
              <a:t>SpIN</a:t>
            </a:r>
            <a:r>
              <a:rPr lang="en-GB" dirty="0"/>
              <a:t>)</a:t>
            </a:r>
          </a:p>
          <a:p>
            <a:r>
              <a:rPr lang="en-GB" dirty="0"/>
              <a:t>Positive Predictive Value – proportion of patients that the test identifies as having the condition who actually do have condition</a:t>
            </a:r>
          </a:p>
          <a:p>
            <a:r>
              <a:rPr lang="en-GB" dirty="0"/>
              <a:t>Negative Predictive Value – proportion of patients test identifies as not having condition who don’t have condition</a:t>
            </a:r>
          </a:p>
          <a:p>
            <a:pPr lvl="1"/>
            <a:endParaRPr lang="en-GB" dirty="0"/>
          </a:p>
        </p:txBody>
      </p:sp>
      <p:pic>
        <p:nvPicPr>
          <p:cNvPr id="1026" name="Picture 2" descr="Image result for 2x2 sens and spec table">
            <a:extLst>
              <a:ext uri="{FF2B5EF4-FFF2-40B4-BE49-F238E27FC236}">
                <a16:creationId xmlns:a16="http://schemas.microsoft.com/office/drawing/2014/main" id="{E5D59098-4F8A-446C-8528-670B43319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48880"/>
            <a:ext cx="4390325" cy="310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54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Hierarchy of Evidence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511256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All research starts with a hypothesis </a:t>
            </a:r>
          </a:p>
          <a:p>
            <a:r>
              <a:rPr lang="en-GB" dirty="0"/>
              <a:t>Evidence for a hypothesis: (worst to best)</a:t>
            </a:r>
          </a:p>
          <a:p>
            <a:pPr lvl="1"/>
            <a:r>
              <a:rPr lang="en-GB" dirty="0"/>
              <a:t>Case reports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Case series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Cross-sectional studies (observational studies that assess prevalence across given population)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Retrospective studies (observational studies that test hypotheses on aetiology/treatment)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Prospective studies (observational studies that test hypotheses on aetiology/treatment)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Randomised controlled trials (studies that test hypotheses on treatment)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Systematic review of RCTs (meta-analysis)</a:t>
            </a:r>
          </a:p>
          <a:p>
            <a:r>
              <a:rPr lang="en-GB" dirty="0"/>
              <a:t>GOLD STANDARD IS RCT</a:t>
            </a:r>
          </a:p>
          <a:p>
            <a:r>
              <a:rPr lang="en-GB" dirty="0"/>
              <a:t>Blinding – person assessing outcome is unaware of groups, reducing level of bias</a:t>
            </a:r>
          </a:p>
          <a:p>
            <a:pPr lvl="1"/>
            <a:r>
              <a:rPr lang="en-GB" dirty="0"/>
              <a:t>Double blinding = participant and assessor are blind</a:t>
            </a:r>
          </a:p>
          <a:p>
            <a:r>
              <a:rPr lang="en-GB" dirty="0"/>
              <a:t>Controls – group of participants not exposed to risk factor/treatment being studied</a:t>
            </a:r>
          </a:p>
          <a:p>
            <a:pPr lvl="1"/>
            <a:r>
              <a:rPr lang="en-GB" dirty="0"/>
              <a:t>Must have similar characteristics to other group (matching) so differences are due to factor being studied</a:t>
            </a:r>
          </a:p>
          <a:p>
            <a:r>
              <a:rPr lang="en-GB" dirty="0"/>
              <a:t>Meta-analysis – cumulative test that pools results from all studies to answer a specific question, providing one overall result</a:t>
            </a:r>
          </a:p>
          <a:p>
            <a:pPr lvl="1"/>
            <a:r>
              <a:rPr lang="en-GB" dirty="0"/>
              <a:t>Increases power and precision of research</a:t>
            </a:r>
          </a:p>
          <a:p>
            <a:pPr lvl="1"/>
            <a:r>
              <a:rPr lang="en-GB" dirty="0" err="1"/>
              <a:t>Ie</a:t>
            </a:r>
            <a:r>
              <a:rPr lang="en-GB" dirty="0"/>
              <a:t> Cochrane review</a:t>
            </a:r>
          </a:p>
        </p:txBody>
      </p:sp>
    </p:spTree>
    <p:extLst>
      <p:ext uri="{BB962C8B-B14F-4D97-AF65-F5344CB8AC3E}">
        <p14:creationId xmlns:p14="http://schemas.microsoft.com/office/powerpoint/2010/main" val="326432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Evidence-based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280920" cy="518457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EBM = application of best research evidence </a:t>
            </a:r>
          </a:p>
          <a:p>
            <a:pPr lvl="1"/>
            <a:r>
              <a:rPr lang="en-GB" dirty="0"/>
              <a:t>Asking a clinical question</a:t>
            </a:r>
          </a:p>
          <a:p>
            <a:pPr lvl="2"/>
            <a:r>
              <a:rPr lang="en-GB" dirty="0"/>
              <a:t>Background questions = general questions about disease</a:t>
            </a:r>
          </a:p>
          <a:p>
            <a:pPr lvl="2"/>
            <a:r>
              <a:rPr lang="en-GB" dirty="0"/>
              <a:t>Foreground questions = applicable to an individual</a:t>
            </a:r>
          </a:p>
          <a:p>
            <a:pPr lvl="2"/>
            <a:r>
              <a:rPr lang="en-GB" dirty="0"/>
              <a:t>Categories: diagnosis and screening, prognosis, causing harm, treatments</a:t>
            </a:r>
          </a:p>
          <a:p>
            <a:pPr lvl="2"/>
            <a:r>
              <a:rPr lang="en-GB" dirty="0"/>
              <a:t>To write a clinical question: PICO (</a:t>
            </a:r>
            <a:r>
              <a:rPr lang="en-GB" b="1" dirty="0"/>
              <a:t>P</a:t>
            </a:r>
            <a:r>
              <a:rPr lang="en-GB" dirty="0"/>
              <a:t>atient/problem; </a:t>
            </a:r>
            <a:r>
              <a:rPr lang="en-GB" b="1" dirty="0"/>
              <a:t>I</a:t>
            </a:r>
            <a:r>
              <a:rPr lang="en-GB" dirty="0"/>
              <a:t>ntervention/treatment; </a:t>
            </a:r>
            <a:r>
              <a:rPr lang="en-GB" b="1" dirty="0"/>
              <a:t>C</a:t>
            </a:r>
            <a:r>
              <a:rPr lang="en-GB" dirty="0"/>
              <a:t>omparative treatment; </a:t>
            </a:r>
            <a:r>
              <a:rPr lang="en-GB" b="1" dirty="0"/>
              <a:t>O</a:t>
            </a:r>
            <a:r>
              <a:rPr lang="en-GB" dirty="0"/>
              <a:t>utcome)</a:t>
            </a:r>
          </a:p>
          <a:p>
            <a:pPr lvl="1"/>
            <a:r>
              <a:rPr lang="en-GB" dirty="0"/>
              <a:t>Tracking down the best evidence</a:t>
            </a:r>
          </a:p>
          <a:p>
            <a:pPr lvl="2"/>
            <a:r>
              <a:rPr lang="en-GB" dirty="0"/>
              <a:t>Literature searching (PubMed)</a:t>
            </a:r>
          </a:p>
          <a:p>
            <a:pPr lvl="2"/>
            <a:r>
              <a:rPr lang="en-GB" dirty="0"/>
              <a:t>Questions about diagnosis answered via cross-sectional studies</a:t>
            </a:r>
          </a:p>
          <a:p>
            <a:pPr lvl="2"/>
            <a:r>
              <a:rPr lang="en-GB" dirty="0"/>
              <a:t>Questions about harm answered via cohort study</a:t>
            </a:r>
          </a:p>
          <a:p>
            <a:pPr lvl="2"/>
            <a:r>
              <a:rPr lang="en-GB" dirty="0"/>
              <a:t>Questions about prognosis answered via cohort study</a:t>
            </a:r>
          </a:p>
          <a:p>
            <a:pPr lvl="2"/>
            <a:r>
              <a:rPr lang="en-GB" dirty="0"/>
              <a:t>Questions about treatment answered via RCTs</a:t>
            </a:r>
          </a:p>
          <a:p>
            <a:pPr lvl="1"/>
            <a:r>
              <a:rPr lang="en-GB" dirty="0"/>
              <a:t>Critically appraising the evidence – satisfy yourself and justify to others</a:t>
            </a:r>
          </a:p>
          <a:p>
            <a:pPr lvl="2"/>
            <a:r>
              <a:rPr lang="en-GB" dirty="0"/>
              <a:t>RAMBOS (Randomisation, Ascertainment, Measurement, Blinding, Objective, Statistics)</a:t>
            </a:r>
          </a:p>
          <a:p>
            <a:pPr lvl="3"/>
            <a:r>
              <a:rPr lang="en-GB" dirty="0"/>
              <a:t>Ascertainment – was the outcome measurement sensible and valid? </a:t>
            </a:r>
            <a:r>
              <a:rPr lang="en-GB" dirty="0" err="1"/>
              <a:t>Ie</a:t>
            </a:r>
            <a:r>
              <a:rPr lang="en-GB" dirty="0"/>
              <a:t> amount of those lost to follow up</a:t>
            </a:r>
          </a:p>
          <a:p>
            <a:pPr lvl="3"/>
            <a:r>
              <a:rPr lang="en-GB" dirty="0"/>
              <a:t>Potential of placebo effect</a:t>
            </a:r>
          </a:p>
          <a:p>
            <a:pPr lvl="3"/>
            <a:r>
              <a:rPr lang="en-GB" dirty="0"/>
              <a:t>Statistics – </a:t>
            </a:r>
          </a:p>
          <a:p>
            <a:pPr lvl="4"/>
            <a:r>
              <a:rPr lang="en-GB" dirty="0"/>
              <a:t>Diagnosis – likelihood ratios</a:t>
            </a:r>
          </a:p>
          <a:p>
            <a:pPr lvl="4"/>
            <a:r>
              <a:rPr lang="en-GB" dirty="0"/>
              <a:t>Prognosis – proportions and confidence intervals</a:t>
            </a:r>
          </a:p>
          <a:p>
            <a:pPr lvl="4"/>
            <a:r>
              <a:rPr lang="en-GB" dirty="0"/>
              <a:t>Treatments – absolute and relative risk reduction, numbers needed to treat</a:t>
            </a:r>
          </a:p>
          <a:p>
            <a:pPr lvl="1"/>
            <a:r>
              <a:rPr lang="en-GB" dirty="0"/>
              <a:t>Applying the evidence to clinical practice</a:t>
            </a:r>
          </a:p>
          <a:p>
            <a:pPr lvl="1"/>
            <a:r>
              <a:rPr lang="en-GB" dirty="0"/>
              <a:t>Evaluate the effectiveness of applying that evidence</a:t>
            </a:r>
          </a:p>
        </p:txBody>
      </p:sp>
    </p:spTree>
    <p:extLst>
      <p:ext uri="{BB962C8B-B14F-4D97-AF65-F5344CB8AC3E}">
        <p14:creationId xmlns:p14="http://schemas.microsoft.com/office/powerpoint/2010/main" val="94627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of Clinical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Ethics </a:t>
            </a:r>
          </a:p>
          <a:p>
            <a:pPr lvl="1"/>
            <a:r>
              <a:rPr lang="en-GB" dirty="0"/>
              <a:t>Local ethics committee supervised by main ethics committee, supervised by central ethics committee</a:t>
            </a:r>
          </a:p>
          <a:p>
            <a:pPr lvl="1"/>
            <a:r>
              <a:rPr lang="en-GB" dirty="0"/>
              <a:t>Key ethics:</a:t>
            </a:r>
          </a:p>
          <a:p>
            <a:pPr lvl="2"/>
            <a:r>
              <a:rPr lang="en-GB" dirty="0"/>
              <a:t>Autonomy – informed freedom of choice</a:t>
            </a:r>
          </a:p>
          <a:p>
            <a:pPr lvl="2"/>
            <a:r>
              <a:rPr lang="en-GB" dirty="0"/>
              <a:t>Beneficence – to do good</a:t>
            </a:r>
          </a:p>
          <a:p>
            <a:pPr lvl="2"/>
            <a:r>
              <a:rPr lang="en-GB" dirty="0"/>
              <a:t>Non-maleficence – to do no harm</a:t>
            </a:r>
          </a:p>
          <a:p>
            <a:pPr lvl="2"/>
            <a:r>
              <a:rPr lang="en-GB" dirty="0"/>
              <a:t>Justice – fair and equal treatment, without bias</a:t>
            </a:r>
          </a:p>
          <a:p>
            <a:pPr lvl="1"/>
            <a:r>
              <a:rPr lang="en-GB" dirty="0"/>
              <a:t>Need to consider:</a:t>
            </a:r>
          </a:p>
          <a:p>
            <a:pPr lvl="2"/>
            <a:r>
              <a:rPr lang="en-GB" dirty="0"/>
              <a:t>Risk-benefit ratio</a:t>
            </a:r>
          </a:p>
          <a:p>
            <a:pPr lvl="2"/>
            <a:r>
              <a:rPr lang="en-GB" dirty="0"/>
              <a:t>Informed consent</a:t>
            </a:r>
          </a:p>
          <a:p>
            <a:pPr lvl="2"/>
            <a:r>
              <a:rPr lang="en-GB" dirty="0"/>
              <a:t>Patient confidentiality</a:t>
            </a:r>
          </a:p>
          <a:p>
            <a:pPr lvl="2"/>
            <a:r>
              <a:rPr lang="en-GB" dirty="0"/>
              <a:t>Use/storage of human tissue</a:t>
            </a:r>
          </a:p>
          <a:p>
            <a:pPr lvl="2"/>
            <a:r>
              <a:rPr lang="en-GB" dirty="0"/>
              <a:t>Aims of study</a:t>
            </a:r>
          </a:p>
          <a:p>
            <a:r>
              <a:rPr lang="en-GB" dirty="0"/>
              <a:t>Funding – doesn’t produce conflict of interests </a:t>
            </a:r>
          </a:p>
        </p:txBody>
      </p:sp>
    </p:spTree>
    <p:extLst>
      <p:ext uri="{BB962C8B-B14F-4D97-AF65-F5344CB8AC3E}">
        <p14:creationId xmlns:p14="http://schemas.microsoft.com/office/powerpoint/2010/main" val="233737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statistics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8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To get the best out of statistics</a:t>
            </a:r>
          </a:p>
          <a:p>
            <a:pPr lvl="1"/>
            <a:r>
              <a:rPr lang="en-GB" dirty="0"/>
              <a:t>Categorise data</a:t>
            </a:r>
          </a:p>
          <a:p>
            <a:pPr lvl="2"/>
            <a:r>
              <a:rPr lang="en-GB" dirty="0"/>
              <a:t>Nominal </a:t>
            </a:r>
          </a:p>
          <a:p>
            <a:pPr lvl="2"/>
            <a:r>
              <a:rPr lang="en-GB" dirty="0"/>
              <a:t>Ordinal</a:t>
            </a:r>
          </a:p>
          <a:p>
            <a:pPr lvl="2"/>
            <a:r>
              <a:rPr lang="en-GB" dirty="0"/>
              <a:t>Metric</a:t>
            </a:r>
          </a:p>
          <a:p>
            <a:pPr lvl="1"/>
            <a:r>
              <a:rPr lang="en-GB" dirty="0"/>
              <a:t>Measure the spread</a:t>
            </a:r>
          </a:p>
          <a:p>
            <a:pPr lvl="2"/>
            <a:r>
              <a:rPr lang="en-GB" dirty="0"/>
              <a:t>Mode/median/mean</a:t>
            </a:r>
          </a:p>
          <a:p>
            <a:pPr lvl="3"/>
            <a:r>
              <a:rPr lang="en-GB" dirty="0"/>
              <a:t>Range, interquartile range, standard deviation, standard error, confidence intervals</a:t>
            </a:r>
          </a:p>
          <a:p>
            <a:pPr lvl="2"/>
            <a:r>
              <a:rPr lang="en-GB" dirty="0"/>
              <a:t>Test normal distribution of data (normal vs skewed)</a:t>
            </a:r>
          </a:p>
          <a:p>
            <a:pPr lvl="2"/>
            <a:r>
              <a:rPr lang="en-GB" dirty="0"/>
              <a:t>Parametric or non-parametric test?</a:t>
            </a:r>
          </a:p>
          <a:p>
            <a:pPr lvl="2"/>
            <a:r>
              <a:rPr lang="en-GB" dirty="0"/>
              <a:t>Test for significant differences (null vs alternative hypothesis)</a:t>
            </a:r>
          </a:p>
        </p:txBody>
      </p:sp>
    </p:spTree>
    <p:extLst>
      <p:ext uri="{BB962C8B-B14F-4D97-AF65-F5344CB8AC3E}">
        <p14:creationId xmlns:p14="http://schemas.microsoft.com/office/powerpoint/2010/main" val="283342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Epidemiological studies:</a:t>
            </a:r>
          </a:p>
          <a:p>
            <a:pPr lvl="1"/>
            <a:r>
              <a:rPr lang="en-GB" dirty="0"/>
              <a:t>Observational</a:t>
            </a:r>
          </a:p>
          <a:p>
            <a:pPr lvl="2"/>
            <a:r>
              <a:rPr lang="en-GB" dirty="0"/>
              <a:t>Descriptive</a:t>
            </a:r>
          </a:p>
          <a:p>
            <a:pPr lvl="2"/>
            <a:r>
              <a:rPr lang="en-GB" dirty="0"/>
              <a:t>Analytical – case control, cohort, cross-sectional</a:t>
            </a:r>
          </a:p>
          <a:p>
            <a:pPr lvl="1"/>
            <a:r>
              <a:rPr lang="en-GB" dirty="0"/>
              <a:t>Experimental – RCTs</a:t>
            </a:r>
          </a:p>
          <a:p>
            <a:r>
              <a:rPr lang="en-GB" dirty="0"/>
              <a:t>Incidence = rate of occurrence of a new disease within a population</a:t>
            </a:r>
          </a:p>
          <a:p>
            <a:r>
              <a:rPr lang="en-GB" dirty="0"/>
              <a:t>Prevalence = frequency of a disease in a population at any given time</a:t>
            </a:r>
          </a:p>
        </p:txBody>
      </p:sp>
    </p:spTree>
    <p:extLst>
      <p:ext uri="{BB962C8B-B14F-4D97-AF65-F5344CB8AC3E}">
        <p14:creationId xmlns:p14="http://schemas.microsoft.com/office/powerpoint/2010/main" val="4172225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2438"/>
            <a:ext cx="8077200" cy="595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7687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117</TotalTime>
  <Words>1361</Words>
  <Application>Microsoft Macintosh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Franklin Gothic Book</vt:lpstr>
      <vt:lpstr>Wingdings</vt:lpstr>
      <vt:lpstr>Crop</vt:lpstr>
      <vt:lpstr>Evidence Based Surgical Practice</vt:lpstr>
      <vt:lpstr>Research and EVIDENCE-BASED MEDICINE</vt:lpstr>
      <vt:lpstr>Hierarchy of Evidence</vt:lpstr>
      <vt:lpstr>Evidence-based Medicine</vt:lpstr>
      <vt:lpstr>Development of Clinical Projects</vt:lpstr>
      <vt:lpstr>Basic statistics</vt:lpstr>
      <vt:lpstr>Statistics</vt:lpstr>
      <vt:lpstr>Study Design</vt:lpstr>
      <vt:lpstr>PowerPoint Presentation</vt:lpstr>
      <vt:lpstr>Significance Testing</vt:lpstr>
      <vt:lpstr>Types of Data</vt:lpstr>
      <vt:lpstr>Measures of Location</vt:lpstr>
      <vt:lpstr>Measures of Spread</vt:lpstr>
      <vt:lpstr>Normal Distribution</vt:lpstr>
      <vt:lpstr>Selecting a statistical test</vt:lpstr>
      <vt:lpstr>Errors</vt:lpstr>
      <vt:lpstr>Bias</vt:lpstr>
      <vt:lpstr>Confounding</vt:lpstr>
      <vt:lpstr>Statistical Error</vt:lpstr>
      <vt:lpstr>Correlation and regression</vt:lpstr>
      <vt:lpstr>Correlation and Regression Analysis</vt:lpstr>
      <vt:lpstr>Survival Analysis</vt:lpstr>
      <vt:lpstr>Sensitivity and specificity</vt:lpstr>
      <vt:lpstr>Sensitivity and Specificity</vt:lpstr>
    </vt:vector>
  </TitlesOfParts>
  <Company>South West Yorkshire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Based Surgical Practice</dc:title>
  <dc:creator>Britton Danielle</dc:creator>
  <cp:lastModifiedBy>Danielle Britton (UG)</cp:lastModifiedBy>
  <cp:revision>15</cp:revision>
  <dcterms:created xsi:type="dcterms:W3CDTF">2018-01-02T08:34:04Z</dcterms:created>
  <dcterms:modified xsi:type="dcterms:W3CDTF">2024-08-05T13:38:13Z</dcterms:modified>
</cp:coreProperties>
</file>