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85" r:id="rId16"/>
    <p:sldId id="279" r:id="rId17"/>
    <p:sldId id="280" r:id="rId18"/>
    <p:sldId id="281" r:id="rId19"/>
    <p:sldId id="282" r:id="rId20"/>
    <p:sldId id="283" r:id="rId21"/>
    <p:sldId id="286" r:id="rId22"/>
    <p:sldId id="284" r:id="rId23"/>
    <p:sldId id="287" r:id="rId24"/>
    <p:sldId id="269" r:id="rId25"/>
    <p:sldId id="270" r:id="rId26"/>
    <p:sldId id="273" r:id="rId27"/>
    <p:sldId id="277" r:id="rId28"/>
    <p:sldId id="274" r:id="rId29"/>
    <p:sldId id="275" r:id="rId30"/>
    <p:sldId id="276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98" autoAdjust="0"/>
  </p:normalViewPr>
  <p:slideViewPr>
    <p:cSldViewPr>
      <p:cViewPr varScale="1">
        <p:scale>
          <a:sx n="97" d="100"/>
          <a:sy n="97" d="100"/>
        </p:scale>
        <p:origin x="78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8381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9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9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8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0898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36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2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237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371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8738BFC-0B57-481C-88EE-6ED52DE7C2D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D7727A32-89DA-43B0-94F5-319ADDFFE3C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899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Perioperative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7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Prophylaxis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Reduction of known risk</a:t>
            </a:r>
          </a:p>
          <a:p>
            <a:r>
              <a:rPr lang="en-GB" dirty="0"/>
              <a:t>Preoperatively</a:t>
            </a:r>
          </a:p>
          <a:p>
            <a:pPr lvl="1"/>
            <a:r>
              <a:rPr lang="en-GB" dirty="0"/>
              <a:t>Stop harmful factors</a:t>
            </a:r>
          </a:p>
          <a:p>
            <a:pPr lvl="2"/>
            <a:r>
              <a:rPr lang="en-GB" dirty="0"/>
              <a:t>Stop medications (OCP for a month, aspirin/</a:t>
            </a:r>
            <a:r>
              <a:rPr lang="en-GB" dirty="0" err="1"/>
              <a:t>clopidogrel</a:t>
            </a:r>
            <a:r>
              <a:rPr lang="en-GB" dirty="0"/>
              <a:t> for 2 weeks)</a:t>
            </a:r>
          </a:p>
          <a:p>
            <a:pPr lvl="2"/>
            <a:r>
              <a:rPr lang="en-GB" dirty="0"/>
              <a:t>Stop smoking (even 24 hours improves respiratory function)</a:t>
            </a:r>
          </a:p>
          <a:p>
            <a:pPr lvl="1"/>
            <a:r>
              <a:rPr lang="en-GB" dirty="0"/>
              <a:t>Prescribe to reduce risk</a:t>
            </a:r>
          </a:p>
          <a:p>
            <a:pPr lvl="2"/>
            <a:r>
              <a:rPr lang="en-GB" dirty="0"/>
              <a:t>Heparin to reduce DVT</a:t>
            </a:r>
          </a:p>
          <a:p>
            <a:pPr lvl="2"/>
            <a:r>
              <a:rPr lang="en-GB" dirty="0"/>
              <a:t>Cardiac meds (B blockers/</a:t>
            </a:r>
            <a:r>
              <a:rPr lang="en-GB" dirty="0" err="1"/>
              <a:t>ACEi</a:t>
            </a:r>
            <a:r>
              <a:rPr lang="en-GB" dirty="0"/>
              <a:t>/statins to reduce cardiac risk)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30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Pre-operative 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Performed after consent to avoid mistakes in theatre</a:t>
            </a:r>
          </a:p>
        </p:txBody>
      </p:sp>
    </p:spTree>
    <p:extLst>
      <p:ext uri="{BB962C8B-B14F-4D97-AF65-F5344CB8AC3E}">
        <p14:creationId xmlns:p14="http://schemas.microsoft.com/office/powerpoint/2010/main" val="400989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Preoperative management of coexisting disease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1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6443"/>
            <a:ext cx="8229600" cy="1143000"/>
          </a:xfrm>
        </p:spPr>
        <p:txBody>
          <a:bodyPr/>
          <a:lstStyle/>
          <a:p>
            <a:r>
              <a:rPr lang="en-GB" dirty="0"/>
              <a:t>Preoperative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5472608" cy="6048672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Be aware of problems of specific drugs</a:t>
            </a:r>
          </a:p>
          <a:p>
            <a:pPr lvl="1"/>
            <a:r>
              <a:rPr lang="en-GB" dirty="0"/>
              <a:t>Steroids/</a:t>
            </a:r>
            <a:r>
              <a:rPr lang="en-GB" dirty="0" err="1"/>
              <a:t>immunosuppressants</a:t>
            </a:r>
            <a:endParaRPr lang="en-GB" dirty="0"/>
          </a:p>
          <a:p>
            <a:pPr lvl="2"/>
            <a:r>
              <a:rPr lang="en-GB" dirty="0"/>
              <a:t>Indicated if: pituitary/adrenal insufficiency on steroids, undergoing pituitary/adrenal surgery, on systemic therapy &gt;7.5mg, if on steroids more than 1 month in past 6</a:t>
            </a:r>
          </a:p>
          <a:p>
            <a:pPr lvl="3"/>
            <a:r>
              <a:rPr lang="en-GB" dirty="0"/>
              <a:t>Minor use = 50mg hydrocortisone IM/IV</a:t>
            </a:r>
          </a:p>
          <a:p>
            <a:pPr lvl="3"/>
            <a:r>
              <a:rPr lang="en-GB" dirty="0"/>
              <a:t>Major use = 100mg hydrocortisone IM/IV with </a:t>
            </a:r>
            <a:r>
              <a:rPr lang="en-GB" dirty="0" err="1"/>
              <a:t>premed</a:t>
            </a:r>
            <a:r>
              <a:rPr lang="en-GB" dirty="0"/>
              <a:t>, and 100mg every 6 hours for 72 hours post surgery</a:t>
            </a:r>
          </a:p>
          <a:p>
            <a:pPr lvl="2"/>
            <a:r>
              <a:rPr lang="en-GB" dirty="0"/>
              <a:t>Complications of steroid therapy: poor wound healing, increased infection risk, sodium and water retention, masking of sepsis, steroid side effects (</a:t>
            </a:r>
            <a:r>
              <a:rPr lang="en-GB" dirty="0" err="1"/>
              <a:t>imparied</a:t>
            </a:r>
            <a:r>
              <a:rPr lang="en-GB" dirty="0"/>
              <a:t> glucose tolerance, osteoporosis, muscle wasting, peptic ulceration)</a:t>
            </a:r>
          </a:p>
          <a:p>
            <a:pPr lvl="1"/>
            <a:r>
              <a:rPr lang="en-GB" dirty="0"/>
              <a:t>Anticoagulants</a:t>
            </a:r>
          </a:p>
          <a:p>
            <a:pPr lvl="2"/>
            <a:r>
              <a:rPr lang="en-GB" dirty="0"/>
              <a:t>Risk of thrombosis vs risk of haemorrhage</a:t>
            </a:r>
          </a:p>
          <a:p>
            <a:pPr lvl="2"/>
            <a:r>
              <a:rPr lang="en-GB" dirty="0"/>
              <a:t>Warfarin</a:t>
            </a:r>
          </a:p>
          <a:p>
            <a:pPr lvl="3"/>
            <a:r>
              <a:rPr lang="en-GB" dirty="0"/>
              <a:t>Inhibits </a:t>
            </a:r>
            <a:r>
              <a:rPr lang="en-GB" dirty="0" err="1"/>
              <a:t>vit</a:t>
            </a:r>
            <a:r>
              <a:rPr lang="en-GB" dirty="0"/>
              <a:t>-K dependant clotting factors (2,7,9,10), protein C and protein S</a:t>
            </a:r>
          </a:p>
          <a:p>
            <a:pPr lvl="3"/>
            <a:r>
              <a:rPr lang="en-GB" dirty="0"/>
              <a:t>Affected by drug interactions</a:t>
            </a:r>
          </a:p>
          <a:p>
            <a:pPr lvl="3"/>
            <a:r>
              <a:rPr lang="en-GB" dirty="0"/>
              <a:t>Reversed by </a:t>
            </a:r>
            <a:r>
              <a:rPr lang="en-GB" dirty="0" err="1"/>
              <a:t>Vit</a:t>
            </a:r>
            <a:r>
              <a:rPr lang="en-GB" dirty="0"/>
              <a:t> K and FFP</a:t>
            </a:r>
          </a:p>
          <a:p>
            <a:pPr lvl="3"/>
            <a:r>
              <a:rPr lang="en-GB" dirty="0"/>
              <a:t>STOP 3-5 DAYS BEFORE SURGERY AND REPLACE WITH HEPARIN </a:t>
            </a:r>
          </a:p>
          <a:p>
            <a:pPr lvl="3"/>
            <a:r>
              <a:rPr lang="en-GB" b="1" dirty="0"/>
              <a:t>INR &lt; 1.2 for open surgery, &lt;1.5 for invasive </a:t>
            </a:r>
            <a:r>
              <a:rPr lang="en-GB" b="1" dirty="0" err="1"/>
              <a:t>procesures</a:t>
            </a:r>
            <a:endParaRPr lang="en-GB" b="1" dirty="0"/>
          </a:p>
          <a:p>
            <a:pPr lvl="2"/>
            <a:r>
              <a:rPr lang="en-GB" dirty="0"/>
              <a:t>Heparin</a:t>
            </a:r>
          </a:p>
          <a:p>
            <a:pPr lvl="3"/>
            <a:r>
              <a:rPr lang="en-GB" dirty="0"/>
              <a:t>Binds to </a:t>
            </a:r>
            <a:r>
              <a:rPr lang="en-GB" dirty="0" err="1"/>
              <a:t>antithrombin</a:t>
            </a:r>
            <a:r>
              <a:rPr lang="en-GB" dirty="0"/>
              <a:t> 3 and inhibits factors 2a, 9a, 10a, 12a</a:t>
            </a:r>
          </a:p>
          <a:p>
            <a:pPr lvl="3"/>
            <a:r>
              <a:rPr lang="en-GB" dirty="0"/>
              <a:t>Unfractionated – check APTT every 6 hours and adjust rate</a:t>
            </a:r>
          </a:p>
          <a:p>
            <a:pPr lvl="3"/>
            <a:r>
              <a:rPr lang="en-GB" dirty="0"/>
              <a:t>Fractionated (LMWH) – inhibits only factor 10a, given once daily, can be used during pregnancy</a:t>
            </a:r>
          </a:p>
          <a:p>
            <a:pPr lvl="1"/>
            <a:r>
              <a:rPr lang="en-GB" dirty="0" err="1"/>
              <a:t>Antiplatelets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Decrease platelet aggregation and reduce thrombus formation</a:t>
            </a:r>
          </a:p>
          <a:p>
            <a:pPr lvl="2"/>
            <a:r>
              <a:rPr lang="en-GB" dirty="0"/>
              <a:t>Stopped 7-14 days before major surgery</a:t>
            </a:r>
          </a:p>
          <a:p>
            <a:pPr lvl="1"/>
            <a:r>
              <a:rPr lang="en-GB" dirty="0" err="1"/>
              <a:t>Fibrinolytics</a:t>
            </a:r>
            <a:r>
              <a:rPr lang="en-GB" dirty="0"/>
              <a:t> (</a:t>
            </a:r>
            <a:r>
              <a:rPr lang="en-GB" dirty="0" err="1"/>
              <a:t>ie</a:t>
            </a:r>
            <a:r>
              <a:rPr lang="en-GB" dirty="0"/>
              <a:t> streptokinase)</a:t>
            </a:r>
          </a:p>
          <a:p>
            <a:pPr lvl="2"/>
            <a:r>
              <a:rPr lang="en-GB" dirty="0"/>
              <a:t>Contraindicated if recent surgery/haemorrhage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1196752"/>
            <a:ext cx="37444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Review pre-existing medications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Stop OCP/</a:t>
            </a:r>
            <a:r>
              <a:rPr lang="en-GB" sz="1200" dirty="0" err="1">
                <a:solidFill>
                  <a:prstClr val="black"/>
                </a:solidFill>
              </a:rPr>
              <a:t>tamoxifen</a:t>
            </a:r>
            <a:r>
              <a:rPr lang="en-GB" sz="1200" dirty="0">
                <a:solidFill>
                  <a:prstClr val="black"/>
                </a:solidFill>
              </a:rPr>
              <a:t> 4 weeks prior to major/limb surgery (risk of thrombosis)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Stop MAOI antidepressants (interact with anaesthetic – cardiac risk)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Stop </a:t>
            </a:r>
            <a:r>
              <a:rPr lang="en-GB" sz="1200" dirty="0" err="1">
                <a:solidFill>
                  <a:prstClr val="black"/>
                </a:solidFill>
              </a:rPr>
              <a:t>antiplatelets</a:t>
            </a:r>
            <a:r>
              <a:rPr lang="en-GB" sz="1200" dirty="0">
                <a:solidFill>
                  <a:prstClr val="black"/>
                </a:solidFill>
              </a:rPr>
              <a:t> 7-14 days preoperatively (risk of haemorrhage)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IV heparin rather than oral warfarin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Prescribe preoperative medications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Pre-existing medications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Prophylactic medications (DVT/antibiotic prophylaxis)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Surgery related medication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prstClr val="black"/>
                </a:solidFill>
              </a:rPr>
              <a:t>Anaesthetic premedication to reduce anxiety</a:t>
            </a:r>
          </a:p>
        </p:txBody>
      </p:sp>
    </p:spTree>
    <p:extLst>
      <p:ext uri="{BB962C8B-B14F-4D97-AF65-F5344CB8AC3E}">
        <p14:creationId xmlns:p14="http://schemas.microsoft.com/office/powerpoint/2010/main" val="100895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Preoperative Management of Cardiovascular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Surgery split risk of cardiac event (high risk = vascular)</a:t>
            </a:r>
          </a:p>
          <a:p>
            <a:r>
              <a:rPr lang="en-GB" dirty="0"/>
              <a:t>Lee Index predicts individual cardiac risk (history of IHD/cerebrovascular disease/heart failure/T1DM/impaired renal function/high risk surgery) – 3 points = 11% cardiac complications</a:t>
            </a:r>
          </a:p>
          <a:p>
            <a:r>
              <a:rPr lang="en-GB" dirty="0"/>
              <a:t>Investigations</a:t>
            </a:r>
          </a:p>
          <a:p>
            <a:pPr lvl="1"/>
            <a:r>
              <a:rPr lang="en-GB" dirty="0"/>
              <a:t>Bloods (FBC, U+E – treat anaemia and electrolyte deficiencies)</a:t>
            </a:r>
          </a:p>
          <a:p>
            <a:pPr lvl="1"/>
            <a:r>
              <a:rPr lang="en-GB" dirty="0"/>
              <a:t>Non-invasive test </a:t>
            </a:r>
          </a:p>
          <a:p>
            <a:pPr lvl="2"/>
            <a:r>
              <a:rPr lang="en-GB" dirty="0"/>
              <a:t>Assess for MI: ECG (previous infarct, BBB, LVH), exercise testing (gives estimate of functional capacity)</a:t>
            </a:r>
          </a:p>
          <a:p>
            <a:pPr lvl="2"/>
            <a:r>
              <a:rPr lang="en-GB" dirty="0"/>
              <a:t>Assess LV function: Echo (ejection fraction), cardiopulmonary testing</a:t>
            </a:r>
          </a:p>
          <a:p>
            <a:r>
              <a:rPr lang="en-GB" dirty="0"/>
              <a:t>Effect of GA:</a:t>
            </a:r>
          </a:p>
          <a:p>
            <a:pPr lvl="1"/>
            <a:r>
              <a:rPr lang="en-GB" dirty="0"/>
              <a:t>Decreased systemic vascular resistance</a:t>
            </a:r>
          </a:p>
          <a:p>
            <a:pPr lvl="1"/>
            <a:r>
              <a:rPr lang="en-GB" dirty="0"/>
              <a:t>Decreased BP due to tracheal intubation</a:t>
            </a:r>
          </a:p>
          <a:p>
            <a:pPr lvl="1"/>
            <a:r>
              <a:rPr lang="en-GB" dirty="0"/>
              <a:t>Myocardial depression </a:t>
            </a:r>
          </a:p>
        </p:txBody>
      </p:sp>
    </p:spTree>
    <p:extLst>
      <p:ext uri="{BB962C8B-B14F-4D97-AF65-F5344CB8AC3E}">
        <p14:creationId xmlns:p14="http://schemas.microsoft.com/office/powerpoint/2010/main" val="269203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Cardiac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IHD </a:t>
            </a:r>
          </a:p>
          <a:p>
            <a:pPr lvl="1"/>
            <a:r>
              <a:rPr lang="en-GB" dirty="0"/>
              <a:t>Identify risk factors (smoking, hypertension, hyperlipidaemia, diabetes)</a:t>
            </a:r>
          </a:p>
          <a:p>
            <a:pPr lvl="1"/>
            <a:r>
              <a:rPr lang="en-GB" dirty="0"/>
              <a:t>NYHA </a:t>
            </a:r>
            <a:r>
              <a:rPr lang="en-GB" dirty="0" err="1"/>
              <a:t>Classfication</a:t>
            </a:r>
            <a:endParaRPr lang="en-GB" dirty="0"/>
          </a:p>
          <a:p>
            <a:pPr lvl="2"/>
            <a:r>
              <a:rPr lang="en-GB" dirty="0"/>
              <a:t>Grade 1 = no limitation on activity</a:t>
            </a:r>
          </a:p>
          <a:p>
            <a:pPr lvl="2"/>
            <a:r>
              <a:rPr lang="en-GB" dirty="0"/>
              <a:t>Grade 4 = inability to carry out any physical activity, symptoms present at rest</a:t>
            </a:r>
          </a:p>
          <a:p>
            <a:r>
              <a:rPr lang="en-GB" dirty="0"/>
              <a:t>Hypertension</a:t>
            </a:r>
          </a:p>
          <a:p>
            <a:pPr lvl="1"/>
            <a:r>
              <a:rPr lang="en-GB" dirty="0"/>
              <a:t>Caused by essential hypertension/pain/anxiety/fluid overload/hypoxia</a:t>
            </a:r>
          </a:p>
          <a:p>
            <a:pPr lvl="1"/>
            <a:r>
              <a:rPr lang="en-GB" dirty="0"/>
              <a:t>If diastolic &gt;110, postpone</a:t>
            </a:r>
          </a:p>
          <a:p>
            <a:pPr lvl="1"/>
            <a:r>
              <a:rPr lang="en-GB" dirty="0"/>
              <a:t>Check for reversible causes</a:t>
            </a:r>
          </a:p>
          <a:p>
            <a:r>
              <a:rPr lang="en-GB" dirty="0" err="1"/>
              <a:t>Valvular</a:t>
            </a:r>
            <a:r>
              <a:rPr lang="en-GB" dirty="0"/>
              <a:t> Disease</a:t>
            </a:r>
          </a:p>
          <a:p>
            <a:pPr lvl="1"/>
            <a:r>
              <a:rPr lang="en-GB" dirty="0"/>
              <a:t>Susceptible to endocarditis – prophylactic antibiotics </a:t>
            </a:r>
          </a:p>
          <a:p>
            <a:pPr lvl="1"/>
            <a:r>
              <a:rPr lang="en-GB" dirty="0"/>
              <a:t>AS  -ejection systolic murmur radiating to carotids, SAD</a:t>
            </a:r>
          </a:p>
          <a:p>
            <a:pPr lvl="1"/>
            <a:r>
              <a:rPr lang="en-GB" dirty="0"/>
              <a:t>MS – diastolic murmur, predisposes to pulmonary hypertension/right heart failure, MUST BE GIVEN ABX</a:t>
            </a:r>
          </a:p>
          <a:p>
            <a:r>
              <a:rPr lang="en-GB" dirty="0"/>
              <a:t>Arrhythmias</a:t>
            </a:r>
          </a:p>
          <a:p>
            <a:pPr lvl="1"/>
            <a:r>
              <a:rPr lang="en-GB" dirty="0"/>
              <a:t>AF – disorganised muscle contraction causing irregularly irregular beat, caused by fluid overload/sepsis/ischaemia/alcohol/PE/</a:t>
            </a:r>
            <a:r>
              <a:rPr lang="en-GB" dirty="0" err="1"/>
              <a:t>valvular</a:t>
            </a:r>
            <a:r>
              <a:rPr lang="en-GB" dirty="0"/>
              <a:t> disease, if acute onset may be reversible, require anticoagulation due to increased thrombotic risk</a:t>
            </a:r>
          </a:p>
          <a:p>
            <a:pPr lvl="1"/>
            <a:r>
              <a:rPr lang="en-GB" dirty="0"/>
              <a:t>Pacemakers/ICD</a:t>
            </a:r>
          </a:p>
          <a:p>
            <a:pPr lvl="2"/>
            <a:r>
              <a:rPr lang="en-GB" dirty="0"/>
              <a:t>Can interfere with diathermy</a:t>
            </a:r>
          </a:p>
          <a:p>
            <a:r>
              <a:rPr lang="en-GB" dirty="0"/>
              <a:t>Cardiac Failure</a:t>
            </a:r>
          </a:p>
          <a:p>
            <a:pPr lvl="1"/>
            <a:r>
              <a:rPr lang="en-GB" dirty="0"/>
              <a:t>Assess exercise tolerance to indicate cardiac reserve</a:t>
            </a:r>
          </a:p>
        </p:txBody>
      </p:sp>
    </p:spTree>
    <p:extLst>
      <p:ext uri="{BB962C8B-B14F-4D97-AF65-F5344CB8AC3E}">
        <p14:creationId xmlns:p14="http://schemas.microsoft.com/office/powerpoint/2010/main" val="242205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Preoperative Management of Respiratory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Encourage smoking cessation</a:t>
            </a:r>
          </a:p>
          <a:p>
            <a:pPr lvl="1"/>
            <a:r>
              <a:rPr lang="en-GB" dirty="0"/>
              <a:t>Reduces oxygen delivery as less binds to </a:t>
            </a:r>
            <a:r>
              <a:rPr lang="en-GB" dirty="0" err="1"/>
              <a:t>Hb</a:t>
            </a:r>
            <a:endParaRPr lang="en-GB" dirty="0"/>
          </a:p>
          <a:p>
            <a:pPr lvl="1"/>
            <a:r>
              <a:rPr lang="en-GB" dirty="0"/>
              <a:t>Causes chronic lung disease</a:t>
            </a:r>
          </a:p>
          <a:p>
            <a:r>
              <a:rPr lang="en-GB" dirty="0"/>
              <a:t>COPD/Asthma</a:t>
            </a:r>
          </a:p>
          <a:p>
            <a:pPr lvl="1"/>
            <a:r>
              <a:rPr lang="en-GB" dirty="0"/>
              <a:t>Generalised airflow obstruction</a:t>
            </a:r>
          </a:p>
          <a:p>
            <a:pPr lvl="1"/>
            <a:r>
              <a:rPr lang="en-GB" dirty="0"/>
              <a:t>Assess baseline lung function via spirometry, ABGs, CXR</a:t>
            </a:r>
          </a:p>
          <a:p>
            <a:pPr lvl="1"/>
            <a:r>
              <a:rPr lang="en-GB" dirty="0"/>
              <a:t>Give preoperative salbutamol, avoid high dose opiates (</a:t>
            </a:r>
            <a:r>
              <a:rPr lang="en-GB" dirty="0" err="1"/>
              <a:t>resp</a:t>
            </a:r>
            <a:r>
              <a:rPr lang="en-GB" dirty="0"/>
              <a:t> depression), chest </a:t>
            </a:r>
            <a:r>
              <a:rPr lang="en-GB" dirty="0" err="1"/>
              <a:t>physio</a:t>
            </a:r>
            <a:r>
              <a:rPr lang="en-GB" dirty="0"/>
              <a:t> post-op</a:t>
            </a:r>
          </a:p>
          <a:p>
            <a:pPr lvl="1"/>
            <a:r>
              <a:rPr lang="en-GB" dirty="0"/>
              <a:t>Hypoxia in perioperative setting - ?inadequate ventilation ?</a:t>
            </a:r>
            <a:r>
              <a:rPr lang="en-GB" dirty="0" err="1"/>
              <a:t>resp</a:t>
            </a:r>
            <a:r>
              <a:rPr lang="en-GB" dirty="0"/>
              <a:t> depression ?loss of hypoxic drive </a:t>
            </a:r>
          </a:p>
          <a:p>
            <a:r>
              <a:rPr lang="en-GB" dirty="0"/>
              <a:t>TB</a:t>
            </a:r>
          </a:p>
          <a:p>
            <a:pPr lvl="1"/>
            <a:r>
              <a:rPr lang="en-GB" dirty="0"/>
              <a:t>Consider residual respiratory capacity</a:t>
            </a:r>
          </a:p>
          <a:p>
            <a:pPr lvl="1"/>
            <a:r>
              <a:rPr lang="en-GB" dirty="0"/>
              <a:t>Treat if signs of active infection</a:t>
            </a:r>
          </a:p>
          <a:p>
            <a:r>
              <a:rPr lang="en-GB" dirty="0"/>
              <a:t>Bronchiectasis/CF</a:t>
            </a:r>
          </a:p>
          <a:p>
            <a:pPr lvl="1"/>
            <a:r>
              <a:rPr lang="en-GB" dirty="0"/>
              <a:t>Preoperative sputum culture and ABG</a:t>
            </a:r>
          </a:p>
          <a:p>
            <a:pPr lvl="1"/>
            <a:r>
              <a:rPr lang="en-GB" dirty="0" err="1"/>
              <a:t>Physio</a:t>
            </a:r>
            <a:r>
              <a:rPr lang="en-GB" dirty="0"/>
              <a:t> and bronchodilators before surgery</a:t>
            </a:r>
          </a:p>
          <a:p>
            <a:r>
              <a:rPr lang="en-GB" dirty="0"/>
              <a:t>Surgical Considerations</a:t>
            </a:r>
          </a:p>
          <a:p>
            <a:pPr lvl="1"/>
            <a:r>
              <a:rPr lang="en-GB" dirty="0"/>
              <a:t>Size of incision  - upper abdominal wounds cause basal atelectasis as patient doesn’t breathe deeply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47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Preoperative Management of Endocrine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71700"/>
            <a:ext cx="7719764" cy="46863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Diabetes</a:t>
            </a:r>
          </a:p>
          <a:p>
            <a:pPr lvl="1"/>
            <a:r>
              <a:rPr lang="en-GB" dirty="0"/>
              <a:t>Avoid hypo/hyper – effects immune response and wound healing</a:t>
            </a:r>
          </a:p>
          <a:p>
            <a:pPr lvl="1"/>
            <a:r>
              <a:rPr lang="en-GB" dirty="0"/>
              <a:t>Surgical considerations</a:t>
            </a:r>
          </a:p>
          <a:p>
            <a:pPr lvl="2"/>
            <a:r>
              <a:rPr lang="en-GB" dirty="0"/>
              <a:t>Place first on list (reduces period of starvation and risk of hypo)</a:t>
            </a:r>
          </a:p>
          <a:p>
            <a:pPr lvl="2"/>
            <a:r>
              <a:rPr lang="en-GB" dirty="0"/>
              <a:t>Protect pressure areas</a:t>
            </a:r>
          </a:p>
          <a:p>
            <a:pPr lvl="2"/>
            <a:r>
              <a:rPr lang="en-GB" dirty="0"/>
              <a:t>Assess HbA1c</a:t>
            </a:r>
          </a:p>
          <a:p>
            <a:pPr lvl="2"/>
            <a:r>
              <a:rPr lang="en-GB" dirty="0"/>
              <a:t>Continue oral hypoglycaemic drugs until morning of surgery (metformin stopped 48 hours in advance due to risk of metabolic acidosis)</a:t>
            </a:r>
          </a:p>
          <a:p>
            <a:pPr lvl="2"/>
            <a:r>
              <a:rPr lang="en-GB" dirty="0"/>
              <a:t>Sliding scale after surgery and restart normal regimen when can eat and drink</a:t>
            </a:r>
          </a:p>
          <a:p>
            <a:pPr lvl="2"/>
            <a:r>
              <a:rPr lang="en-GB" dirty="0"/>
              <a:t>T1DM – start of sliding scale on morning of surgery</a:t>
            </a:r>
          </a:p>
          <a:p>
            <a:r>
              <a:rPr lang="en-GB" dirty="0"/>
              <a:t>Thyroid</a:t>
            </a:r>
          </a:p>
          <a:p>
            <a:pPr lvl="1"/>
            <a:r>
              <a:rPr lang="en-GB" dirty="0"/>
              <a:t>Hyper – thyroid crisis can be precipitated by surgery (excessive thyroxine release causing hyperthermia and cardiac arrhythmia)</a:t>
            </a:r>
          </a:p>
          <a:p>
            <a:pPr lvl="1"/>
            <a:r>
              <a:rPr lang="en-GB" dirty="0"/>
              <a:t>Hypo – low cardiac output so causes MI, hypotension, hypothermia</a:t>
            </a:r>
          </a:p>
          <a:p>
            <a:r>
              <a:rPr lang="en-GB" dirty="0"/>
              <a:t>Parathyroid</a:t>
            </a:r>
          </a:p>
          <a:p>
            <a:pPr lvl="1"/>
            <a:r>
              <a:rPr lang="en-GB" dirty="0"/>
              <a:t>Hyper</a:t>
            </a:r>
          </a:p>
          <a:p>
            <a:pPr lvl="2"/>
            <a:r>
              <a:rPr lang="en-GB" dirty="0"/>
              <a:t>Primary – secretory parathyroid adenoma</a:t>
            </a:r>
          </a:p>
          <a:p>
            <a:pPr lvl="2"/>
            <a:r>
              <a:rPr lang="en-GB" dirty="0"/>
              <a:t>Secondary – parathyroid hyperplasia due to chronic </a:t>
            </a:r>
            <a:r>
              <a:rPr lang="en-GB" dirty="0" err="1"/>
              <a:t>hyperstimulation</a:t>
            </a:r>
            <a:endParaRPr lang="en-GB" dirty="0"/>
          </a:p>
          <a:p>
            <a:pPr lvl="2"/>
            <a:r>
              <a:rPr lang="en-GB" dirty="0"/>
              <a:t>Tertiary – autonomous </a:t>
            </a:r>
            <a:r>
              <a:rPr lang="en-GB" dirty="0" err="1"/>
              <a:t>hypersecretion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Causes increased calcium and decreased phosphate</a:t>
            </a:r>
          </a:p>
          <a:p>
            <a:pPr lvl="1"/>
            <a:r>
              <a:rPr lang="en-GB" dirty="0"/>
              <a:t>Hypo – decreased calcium and increased phosphate</a:t>
            </a:r>
          </a:p>
        </p:txBody>
      </p:sp>
    </p:spTree>
    <p:extLst>
      <p:ext uri="{BB962C8B-B14F-4D97-AF65-F5344CB8AC3E}">
        <p14:creationId xmlns:p14="http://schemas.microsoft.com/office/powerpoint/2010/main" val="195517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Preoperative Management of Neurological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Epilepsy</a:t>
            </a:r>
          </a:p>
          <a:p>
            <a:pPr lvl="1"/>
            <a:r>
              <a:rPr lang="en-GB" dirty="0"/>
              <a:t>Avoid seizures in perioperative period by minimising medication disruption</a:t>
            </a:r>
          </a:p>
          <a:p>
            <a:r>
              <a:rPr lang="en-GB" dirty="0"/>
              <a:t>Cerebrovascular Disease</a:t>
            </a:r>
          </a:p>
          <a:p>
            <a:pPr lvl="1"/>
            <a:r>
              <a:rPr lang="en-GB" dirty="0"/>
              <a:t>Avoid BP changes – manage fluids carefully</a:t>
            </a:r>
          </a:p>
          <a:p>
            <a:pPr lvl="1"/>
            <a:r>
              <a:rPr lang="en-GB" dirty="0"/>
              <a:t>Give heparin</a:t>
            </a:r>
          </a:p>
          <a:p>
            <a:pPr lvl="1"/>
            <a:r>
              <a:rPr lang="en-GB" dirty="0"/>
              <a:t>Delay elective surgery if recent CVA</a:t>
            </a:r>
          </a:p>
          <a:p>
            <a:r>
              <a:rPr lang="en-GB" dirty="0"/>
              <a:t>Parkinson’s Disease</a:t>
            </a:r>
          </a:p>
          <a:p>
            <a:pPr lvl="1"/>
            <a:r>
              <a:rPr lang="en-GB" dirty="0"/>
              <a:t>Reduced dopaminergic activity in substantia </a:t>
            </a:r>
            <a:r>
              <a:rPr lang="en-GB" dirty="0" err="1"/>
              <a:t>nigra</a:t>
            </a:r>
            <a:endParaRPr lang="en-GB" dirty="0"/>
          </a:p>
          <a:p>
            <a:pPr lvl="1"/>
            <a:r>
              <a:rPr lang="en-GB" dirty="0"/>
              <a:t>Tremor, postural instability, rigidity, dyskinesia</a:t>
            </a:r>
          </a:p>
          <a:p>
            <a:pPr lvl="1"/>
            <a:r>
              <a:rPr lang="en-GB" dirty="0"/>
              <a:t>Time medications – on and off periods </a:t>
            </a:r>
          </a:p>
          <a:p>
            <a:pPr lvl="1"/>
            <a:r>
              <a:rPr lang="en-GB" dirty="0" err="1"/>
              <a:t>Domperidone</a:t>
            </a:r>
            <a:r>
              <a:rPr lang="en-GB" dirty="0"/>
              <a:t> as antiemetic as no </a:t>
            </a:r>
            <a:r>
              <a:rPr lang="en-GB" dirty="0" err="1"/>
              <a:t>antipyramidal</a:t>
            </a:r>
            <a:r>
              <a:rPr lang="en-GB" dirty="0"/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4144830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5631"/>
            <a:ext cx="7200900" cy="1485900"/>
          </a:xfrm>
        </p:spPr>
        <p:txBody>
          <a:bodyPr>
            <a:normAutofit/>
          </a:bodyPr>
          <a:lstStyle/>
          <a:p>
            <a:r>
              <a:rPr lang="en-GB" dirty="0"/>
              <a:t>Preoperative Management of Liver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688632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Problems:</a:t>
            </a:r>
          </a:p>
          <a:p>
            <a:pPr lvl="1"/>
            <a:r>
              <a:rPr lang="en-GB" dirty="0"/>
              <a:t>Bleeding due to coagulopathy</a:t>
            </a:r>
          </a:p>
          <a:p>
            <a:pPr lvl="1"/>
            <a:r>
              <a:rPr lang="en-GB" dirty="0"/>
              <a:t>Encephalopathy</a:t>
            </a:r>
          </a:p>
          <a:p>
            <a:pPr lvl="1"/>
            <a:r>
              <a:rPr lang="en-GB" dirty="0"/>
              <a:t>Increased risk of infection/renal failure</a:t>
            </a:r>
          </a:p>
          <a:p>
            <a:pPr lvl="1"/>
            <a:r>
              <a:rPr lang="en-GB" dirty="0"/>
              <a:t>Hypoglycaemia</a:t>
            </a:r>
          </a:p>
          <a:p>
            <a:pPr lvl="1"/>
            <a:r>
              <a:rPr lang="en-GB" dirty="0"/>
              <a:t>Acid base/electrolyte imbalances</a:t>
            </a:r>
          </a:p>
          <a:p>
            <a:r>
              <a:rPr lang="en-GB" dirty="0"/>
              <a:t>Jaundice</a:t>
            </a:r>
          </a:p>
          <a:p>
            <a:pPr lvl="1"/>
            <a:r>
              <a:rPr lang="en-GB" dirty="0"/>
              <a:t>Fluid balance – </a:t>
            </a:r>
            <a:r>
              <a:rPr lang="en-GB" dirty="0" err="1"/>
              <a:t>hypoalbuminaemia</a:t>
            </a:r>
            <a:r>
              <a:rPr lang="en-GB" dirty="0"/>
              <a:t> and fluid overload are common as well as sodium retention</a:t>
            </a:r>
          </a:p>
          <a:p>
            <a:pPr lvl="1"/>
            <a:r>
              <a:rPr lang="en-GB" dirty="0"/>
              <a:t>Acid-base balance – metabolic and respiratory alkalosis can occur and will decrease oxygen delivery to tissues</a:t>
            </a:r>
          </a:p>
          <a:p>
            <a:pPr lvl="1"/>
            <a:r>
              <a:rPr lang="en-GB" dirty="0"/>
              <a:t>Clotting – decrease </a:t>
            </a:r>
            <a:r>
              <a:rPr lang="en-GB" dirty="0" err="1"/>
              <a:t>vit</a:t>
            </a:r>
            <a:r>
              <a:rPr lang="en-GB" dirty="0"/>
              <a:t> K absorption in </a:t>
            </a:r>
            <a:r>
              <a:rPr lang="en-GB" dirty="0" err="1"/>
              <a:t>cholestatic</a:t>
            </a:r>
            <a:r>
              <a:rPr lang="en-GB" dirty="0"/>
              <a:t> jaundice, reduced synthesis of clotting factors</a:t>
            </a:r>
          </a:p>
          <a:p>
            <a:pPr lvl="1"/>
            <a:r>
              <a:rPr lang="en-GB" dirty="0" err="1"/>
              <a:t>Hepatorenal</a:t>
            </a:r>
            <a:r>
              <a:rPr lang="en-GB" dirty="0"/>
              <a:t> syndrome</a:t>
            </a:r>
          </a:p>
          <a:p>
            <a:pPr lvl="1"/>
            <a:r>
              <a:rPr lang="en-GB" dirty="0"/>
              <a:t>Drug metabolism – drugs metabolise in liver and may have prolonged duration of action in liver failure, </a:t>
            </a:r>
            <a:r>
              <a:rPr lang="en-GB" dirty="0" err="1"/>
              <a:t>hypoalbuminaemia</a:t>
            </a:r>
            <a:r>
              <a:rPr lang="en-GB" dirty="0"/>
              <a:t> impairs drug binding and may increase serum levels</a:t>
            </a:r>
          </a:p>
          <a:p>
            <a:pPr lvl="1"/>
            <a:r>
              <a:rPr lang="en-GB" dirty="0"/>
              <a:t>Hypoglycaemia due to decreased glycogen stores</a:t>
            </a:r>
          </a:p>
          <a:p>
            <a:r>
              <a:rPr lang="en-GB" dirty="0" err="1"/>
              <a:t>Cholestatic</a:t>
            </a:r>
            <a:r>
              <a:rPr lang="en-GB" dirty="0"/>
              <a:t> jaundice</a:t>
            </a:r>
          </a:p>
          <a:p>
            <a:pPr lvl="1"/>
            <a:r>
              <a:rPr lang="en-GB" dirty="0"/>
              <a:t>Try to treat</a:t>
            </a:r>
          </a:p>
          <a:p>
            <a:pPr lvl="1"/>
            <a:r>
              <a:rPr lang="en-GB" dirty="0"/>
              <a:t>Hydration </a:t>
            </a:r>
          </a:p>
          <a:p>
            <a:pPr lvl="1"/>
            <a:r>
              <a:rPr lang="en-GB" dirty="0"/>
              <a:t>Check PT and give </a:t>
            </a:r>
            <a:r>
              <a:rPr lang="en-GB" dirty="0" err="1"/>
              <a:t>Vit</a:t>
            </a:r>
            <a:r>
              <a:rPr lang="en-GB" dirty="0"/>
              <a:t> K within 2 hours of surgery</a:t>
            </a:r>
          </a:p>
          <a:p>
            <a:pPr lvl="1"/>
            <a:r>
              <a:rPr lang="en-GB" dirty="0" err="1"/>
              <a:t>Abx</a:t>
            </a:r>
            <a:r>
              <a:rPr lang="en-GB" dirty="0"/>
              <a:t> to prevent cholangitis</a:t>
            </a:r>
          </a:p>
          <a:p>
            <a:r>
              <a:rPr lang="en-GB" dirty="0"/>
              <a:t>Chronic Liver Failure – Child’s Classification </a:t>
            </a:r>
          </a:p>
          <a:p>
            <a:pPr lvl="1"/>
            <a:r>
              <a:rPr lang="en-GB" dirty="0"/>
              <a:t>Fluid and electrolyte management – low serum sodium may have high total sodium due to secondary </a:t>
            </a:r>
            <a:r>
              <a:rPr lang="en-GB" dirty="0" err="1"/>
              <a:t>aldosteronism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Ascites (drainage)</a:t>
            </a:r>
          </a:p>
          <a:p>
            <a:pPr lvl="1"/>
            <a:r>
              <a:rPr lang="en-GB" dirty="0"/>
              <a:t>Prevent encephalopathy – give </a:t>
            </a:r>
            <a:r>
              <a:rPr lang="en-GB" dirty="0" err="1"/>
              <a:t>metroniadazole</a:t>
            </a:r>
            <a:r>
              <a:rPr lang="en-GB" dirty="0"/>
              <a:t> and regular lactulose</a:t>
            </a:r>
          </a:p>
          <a:p>
            <a:pPr lvl="1"/>
            <a:r>
              <a:rPr lang="en-GB" dirty="0"/>
              <a:t>Coagulopathy – give </a:t>
            </a:r>
            <a:r>
              <a:rPr lang="en-GB" dirty="0" err="1"/>
              <a:t>vit</a:t>
            </a:r>
            <a:r>
              <a:rPr lang="en-GB" dirty="0"/>
              <a:t> K</a:t>
            </a:r>
          </a:p>
          <a:p>
            <a:pPr lvl="1"/>
            <a:r>
              <a:rPr lang="en-GB" dirty="0"/>
              <a:t>Nutritional support</a:t>
            </a:r>
          </a:p>
          <a:p>
            <a:r>
              <a:rPr lang="en-GB" dirty="0"/>
              <a:t>Alcohol withdrawal – symptoms occur at night, </a:t>
            </a:r>
            <a:r>
              <a:rPr lang="en-GB" dirty="0" err="1"/>
              <a:t>chlordiazepoxide</a:t>
            </a:r>
            <a:r>
              <a:rPr lang="en-GB" dirty="0"/>
              <a:t> regimen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09851"/>
            <a:ext cx="3588663" cy="18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1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Fitness for surgery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8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Preoperative Management of Renal Failure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Acute </a:t>
            </a:r>
          </a:p>
          <a:p>
            <a:pPr lvl="1"/>
            <a:r>
              <a:rPr lang="en-GB" dirty="0"/>
              <a:t>Pre – haemorrhage, burns</a:t>
            </a:r>
          </a:p>
          <a:p>
            <a:pPr lvl="1"/>
            <a:r>
              <a:rPr lang="en-GB" dirty="0"/>
              <a:t>Renal – diabetes, glomerulonephritis</a:t>
            </a:r>
          </a:p>
          <a:p>
            <a:pPr lvl="1"/>
            <a:r>
              <a:rPr lang="en-GB" dirty="0"/>
              <a:t>Post - obstruction</a:t>
            </a:r>
          </a:p>
          <a:p>
            <a:r>
              <a:rPr lang="en-GB" dirty="0"/>
              <a:t>Chronic </a:t>
            </a:r>
          </a:p>
          <a:p>
            <a:pPr lvl="1"/>
            <a:r>
              <a:rPr lang="en-GB" dirty="0"/>
              <a:t>Requires dialysis </a:t>
            </a:r>
          </a:p>
          <a:p>
            <a:pPr lvl="1"/>
            <a:r>
              <a:rPr lang="en-GB" dirty="0"/>
              <a:t>Fluid monitoring</a:t>
            </a:r>
          </a:p>
          <a:p>
            <a:r>
              <a:rPr lang="en-GB" dirty="0"/>
              <a:t>Problems</a:t>
            </a:r>
          </a:p>
          <a:p>
            <a:pPr lvl="1"/>
            <a:r>
              <a:rPr lang="en-GB" dirty="0"/>
              <a:t>Fluid and electrolyte balance – fluid overload</a:t>
            </a:r>
          </a:p>
          <a:p>
            <a:pPr lvl="1"/>
            <a:r>
              <a:rPr lang="en-GB" dirty="0" err="1"/>
              <a:t>Hypoalbuminaemia</a:t>
            </a:r>
            <a:r>
              <a:rPr lang="en-GB" dirty="0"/>
              <a:t> (</a:t>
            </a:r>
            <a:r>
              <a:rPr lang="en-GB" dirty="0" err="1"/>
              <a:t>nephrotic</a:t>
            </a:r>
            <a:r>
              <a:rPr lang="en-GB" dirty="0"/>
              <a:t> syndrome)</a:t>
            </a:r>
          </a:p>
          <a:p>
            <a:pPr lvl="1"/>
            <a:r>
              <a:rPr lang="en-GB" dirty="0"/>
              <a:t>Metabolic acidosis</a:t>
            </a:r>
          </a:p>
          <a:p>
            <a:pPr lvl="1"/>
            <a:r>
              <a:rPr lang="en-GB" dirty="0"/>
              <a:t>Drug metabolism/excretion </a:t>
            </a:r>
          </a:p>
          <a:p>
            <a:pPr lvl="1"/>
            <a:r>
              <a:rPr lang="en-GB" dirty="0"/>
              <a:t>Avoid nephrotoxic drugs if impaired function</a:t>
            </a:r>
          </a:p>
        </p:txBody>
      </p:sp>
    </p:spTree>
    <p:extLst>
      <p:ext uri="{BB962C8B-B14F-4D97-AF65-F5344CB8AC3E}">
        <p14:creationId xmlns:p14="http://schemas.microsoft.com/office/powerpoint/2010/main" val="237241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Preoperative Management of Rheumatoid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</a:t>
            </a:r>
          </a:p>
          <a:p>
            <a:pPr lvl="1"/>
            <a:r>
              <a:rPr lang="en-GB" dirty="0"/>
              <a:t>Progressive joint swelling and deformity </a:t>
            </a:r>
          </a:p>
          <a:p>
            <a:pPr lvl="1"/>
            <a:r>
              <a:rPr lang="en-GB" dirty="0"/>
              <a:t>Increased risks	</a:t>
            </a:r>
          </a:p>
          <a:p>
            <a:pPr lvl="2"/>
            <a:r>
              <a:rPr lang="en-GB" dirty="0"/>
              <a:t>Risk of valve disease</a:t>
            </a:r>
          </a:p>
          <a:p>
            <a:pPr lvl="2"/>
            <a:r>
              <a:rPr lang="en-GB" dirty="0"/>
              <a:t>Anaemia of chronic disease</a:t>
            </a:r>
          </a:p>
          <a:p>
            <a:pPr lvl="2"/>
            <a:r>
              <a:rPr lang="en-GB" dirty="0"/>
              <a:t>Respiratory – pleural nodules/fibrosis</a:t>
            </a:r>
          </a:p>
          <a:p>
            <a:pPr lvl="2"/>
            <a:r>
              <a:rPr lang="en-GB" dirty="0"/>
              <a:t>Renal impairment due to nephritis or medication</a:t>
            </a:r>
          </a:p>
          <a:p>
            <a:pPr lvl="2"/>
            <a:r>
              <a:rPr lang="en-GB" dirty="0"/>
              <a:t>Poor wound healing</a:t>
            </a:r>
          </a:p>
          <a:p>
            <a:pPr lvl="2"/>
            <a:r>
              <a:rPr lang="en-GB" dirty="0"/>
              <a:t>C spine – predisposing to </a:t>
            </a:r>
            <a:r>
              <a:rPr lang="en-GB" dirty="0" err="1"/>
              <a:t>atlantoaxial</a:t>
            </a:r>
            <a:r>
              <a:rPr lang="en-GB" dirty="0"/>
              <a:t> subluxation</a:t>
            </a:r>
          </a:p>
        </p:txBody>
      </p:sp>
    </p:spTree>
    <p:extLst>
      <p:ext uri="{BB962C8B-B14F-4D97-AF65-F5344CB8AC3E}">
        <p14:creationId xmlns:p14="http://schemas.microsoft.com/office/powerpoint/2010/main" val="32524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9696"/>
            <a:ext cx="8532440" cy="1485900"/>
          </a:xfrm>
        </p:spPr>
        <p:txBody>
          <a:bodyPr/>
          <a:lstStyle/>
          <a:p>
            <a:r>
              <a:rPr lang="en-GB" dirty="0"/>
              <a:t>Management of Nutritional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6712"/>
            <a:ext cx="7978080" cy="583264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Decreased intake</a:t>
            </a:r>
          </a:p>
          <a:p>
            <a:r>
              <a:rPr lang="en-GB" dirty="0"/>
              <a:t>Impaired digestion</a:t>
            </a:r>
          </a:p>
          <a:p>
            <a:r>
              <a:rPr lang="en-GB" dirty="0"/>
              <a:t>Increasingly catabolic states (due to disease processes/malignancy/major surgery)</a:t>
            </a:r>
          </a:p>
          <a:p>
            <a:r>
              <a:rPr lang="en-GB" dirty="0"/>
              <a:t>Assess BMI</a:t>
            </a:r>
          </a:p>
          <a:p>
            <a:r>
              <a:rPr lang="en-GB" dirty="0"/>
              <a:t>Daily requirements – GET TABLE</a:t>
            </a:r>
          </a:p>
          <a:p>
            <a:r>
              <a:rPr lang="en-GB" dirty="0"/>
              <a:t>Malnutrition</a:t>
            </a:r>
          </a:p>
          <a:p>
            <a:pPr lvl="1"/>
            <a:r>
              <a:rPr lang="en-GB" dirty="0"/>
              <a:t>Starvation that induces low grade inflammatory state which causes tissue wasting and impaired organ function</a:t>
            </a:r>
          </a:p>
          <a:p>
            <a:pPr lvl="1"/>
            <a:r>
              <a:rPr lang="en-GB" dirty="0"/>
              <a:t>Causes poor wound healing, </a:t>
            </a:r>
            <a:r>
              <a:rPr lang="en-GB" dirty="0" err="1"/>
              <a:t>immunocompromise</a:t>
            </a:r>
            <a:r>
              <a:rPr lang="en-GB" dirty="0"/>
              <a:t> and infection, organ failure</a:t>
            </a:r>
          </a:p>
          <a:p>
            <a:r>
              <a:rPr lang="en-GB" dirty="0"/>
              <a:t>Obesity</a:t>
            </a:r>
          </a:p>
          <a:p>
            <a:pPr lvl="1"/>
            <a:r>
              <a:rPr lang="en-GB" dirty="0"/>
              <a:t>Surgical risks</a:t>
            </a:r>
          </a:p>
          <a:p>
            <a:pPr lvl="2"/>
            <a:r>
              <a:rPr lang="en-GB" dirty="0"/>
              <a:t>Respiratory – decreased chest wall compliance and shallow breathing predisposes to atelectasis, increased oxygen consumption due to increased metabolic demand, sleep apnoea</a:t>
            </a:r>
          </a:p>
          <a:p>
            <a:pPr lvl="2"/>
            <a:r>
              <a:rPr lang="en-GB" dirty="0"/>
              <a:t>Aspiration </a:t>
            </a:r>
          </a:p>
          <a:p>
            <a:pPr lvl="2"/>
            <a:r>
              <a:rPr lang="en-GB" dirty="0"/>
              <a:t>Wound healing – increased adipose tissue predisposes haematoma formation</a:t>
            </a:r>
          </a:p>
          <a:p>
            <a:pPr lvl="2"/>
            <a:r>
              <a:rPr lang="en-GB" dirty="0"/>
              <a:t>Technical – surgery takes longer and may have access problems </a:t>
            </a:r>
          </a:p>
          <a:p>
            <a:r>
              <a:rPr lang="en-GB" dirty="0"/>
              <a:t>Nutritional Support</a:t>
            </a:r>
          </a:p>
          <a:p>
            <a:pPr lvl="1"/>
            <a:r>
              <a:rPr lang="en-GB" dirty="0"/>
              <a:t>Tailored to protein/calorific/nutrient need</a:t>
            </a:r>
          </a:p>
          <a:p>
            <a:pPr lvl="1"/>
            <a:r>
              <a:rPr lang="en-GB" dirty="0"/>
              <a:t>Oral </a:t>
            </a:r>
            <a:r>
              <a:rPr lang="en-GB" dirty="0">
                <a:sym typeface="Wingdings" panose="05000000000000000000" pitchFamily="2" charset="2"/>
              </a:rPr>
              <a:t> enteral tube (NG/NJ/PEG) – tube may displace and risk of aspiration  parenteral (via venous access PICC)</a:t>
            </a:r>
          </a:p>
          <a:p>
            <a:r>
              <a:rPr lang="en-GB" dirty="0"/>
              <a:t>Nutritional Planning</a:t>
            </a:r>
          </a:p>
          <a:p>
            <a:pPr lvl="1"/>
            <a:r>
              <a:rPr lang="en-GB" dirty="0"/>
              <a:t>Dietician assessment</a:t>
            </a:r>
          </a:p>
          <a:p>
            <a:pPr lvl="1"/>
            <a:r>
              <a:rPr lang="en-GB" dirty="0"/>
              <a:t>Post-op complications</a:t>
            </a:r>
          </a:p>
          <a:p>
            <a:pPr lvl="2"/>
            <a:r>
              <a:rPr lang="en-GB" dirty="0"/>
              <a:t>Colorectal surgery  - NBM </a:t>
            </a:r>
            <a:r>
              <a:rPr lang="en-GB" dirty="0">
                <a:sym typeface="Wingdings" panose="05000000000000000000" pitchFamily="2" charset="2"/>
              </a:rPr>
              <a:t>sips  free fluid  diet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Upper </a:t>
            </a:r>
            <a:r>
              <a:rPr lang="en-GB" dirty="0" err="1">
                <a:sym typeface="Wingdings" panose="05000000000000000000" pitchFamily="2" charset="2"/>
              </a:rPr>
              <a:t>Gi</a:t>
            </a:r>
            <a:r>
              <a:rPr lang="en-GB" dirty="0">
                <a:sym typeface="Wingdings" panose="05000000000000000000" pitchFamily="2" charset="2"/>
              </a:rPr>
              <a:t> surgery – feeding </a:t>
            </a:r>
            <a:r>
              <a:rPr lang="en-GB" dirty="0" err="1">
                <a:sym typeface="Wingdings" panose="05000000000000000000" pitchFamily="2" charset="2"/>
              </a:rPr>
              <a:t>jejunostomy</a:t>
            </a:r>
            <a:r>
              <a:rPr lang="en-GB" dirty="0">
                <a:sym typeface="Wingdings" panose="05000000000000000000" pitchFamily="2" charset="2"/>
              </a:rPr>
              <a:t> may be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18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 and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POSSUM score – to assess morbidity/mortality risk</a:t>
            </a:r>
          </a:p>
          <a:p>
            <a:r>
              <a:rPr lang="en-GB" dirty="0"/>
              <a:t>ACPGBI – mortality for colorectal </a:t>
            </a:r>
            <a:r>
              <a:rPr lang="en-GB"/>
              <a:t>cancer resection</a:t>
            </a:r>
          </a:p>
        </p:txBody>
      </p:sp>
    </p:spTree>
    <p:extLst>
      <p:ext uri="{BB962C8B-B14F-4D97-AF65-F5344CB8AC3E}">
        <p14:creationId xmlns:p14="http://schemas.microsoft.com/office/powerpoint/2010/main" val="2450539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anaesthesia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1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7690048" cy="5184576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Works by altering membrane permeability and prevent passage of nerve impulses</a:t>
            </a:r>
          </a:p>
          <a:p>
            <a:r>
              <a:rPr lang="en-GB" dirty="0"/>
              <a:t>Avoids risk of general anaesthetic</a:t>
            </a:r>
          </a:p>
          <a:p>
            <a:r>
              <a:rPr lang="en-GB" dirty="0"/>
              <a:t>Doses: 0.5% = 5mg/ml, 1% = 10mg/ml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Should be used at lowest concentration and warmed to body temperature to decrease pain on injection</a:t>
            </a:r>
          </a:p>
          <a:p>
            <a:r>
              <a:rPr lang="en-GB" dirty="0"/>
              <a:t>When mixed with adrenaline, slowed systemic absorption and prolonged duration of action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Lidocaine (3mg/kg) – nerve blocks/epidurals</a:t>
            </a:r>
          </a:p>
          <a:p>
            <a:pPr lvl="1"/>
            <a:r>
              <a:rPr lang="en-GB" dirty="0" err="1"/>
              <a:t>Prilocaine</a:t>
            </a:r>
            <a:r>
              <a:rPr lang="en-GB" dirty="0"/>
              <a:t> (6mg/kg) – regional nerve blocks</a:t>
            </a:r>
          </a:p>
          <a:p>
            <a:pPr lvl="1"/>
            <a:r>
              <a:rPr lang="en-GB" dirty="0"/>
              <a:t>Never use local anaesthetic contained adrenaline near end arteries as can cause necrosis</a:t>
            </a:r>
          </a:p>
          <a:p>
            <a:pPr lvl="1"/>
            <a:r>
              <a:rPr lang="en-GB" dirty="0"/>
              <a:t>Topical – used for superficial </a:t>
            </a:r>
            <a:r>
              <a:rPr lang="en-GB" dirty="0" err="1"/>
              <a:t>anaesthsia</a:t>
            </a:r>
            <a:r>
              <a:rPr lang="en-GB" dirty="0"/>
              <a:t> </a:t>
            </a:r>
          </a:p>
          <a:p>
            <a:r>
              <a:rPr lang="en-GB" dirty="0"/>
              <a:t>Advantages: </a:t>
            </a:r>
          </a:p>
          <a:p>
            <a:pPr lvl="1"/>
            <a:r>
              <a:rPr lang="en-GB" dirty="0"/>
              <a:t>Reduced side effects (compared to GA)</a:t>
            </a:r>
          </a:p>
          <a:p>
            <a:pPr lvl="1"/>
            <a:r>
              <a:rPr lang="en-GB" dirty="0"/>
              <a:t>Good depth in area</a:t>
            </a:r>
          </a:p>
          <a:p>
            <a:pPr lvl="1"/>
            <a:r>
              <a:rPr lang="en-GB" dirty="0"/>
              <a:t>No need for mechanical ventilation (no atelectasis risk)</a:t>
            </a:r>
          </a:p>
          <a:p>
            <a:pPr lvl="1"/>
            <a:r>
              <a:rPr lang="en-GB" dirty="0"/>
              <a:t>Can be used with reduced level of GA</a:t>
            </a:r>
          </a:p>
          <a:p>
            <a:pPr lvl="1"/>
            <a:r>
              <a:rPr lang="en-GB" dirty="0"/>
              <a:t>Can be continued post-op for analgesia</a:t>
            </a:r>
          </a:p>
          <a:p>
            <a:pPr lvl="1"/>
            <a:r>
              <a:rPr lang="en-GB" dirty="0"/>
              <a:t>Decreased risk of DVT</a:t>
            </a:r>
          </a:p>
          <a:p>
            <a:r>
              <a:rPr lang="en-GB" dirty="0"/>
              <a:t>Complications</a:t>
            </a:r>
          </a:p>
          <a:p>
            <a:pPr lvl="1"/>
            <a:r>
              <a:rPr lang="en-GB" dirty="0"/>
              <a:t>Toxicity (local inflammatory response or systemic allergy causing tingling, seizures, cardiovascular collapse)</a:t>
            </a:r>
          </a:p>
        </p:txBody>
      </p:sp>
    </p:spTree>
    <p:extLst>
      <p:ext uri="{BB962C8B-B14F-4D97-AF65-F5344CB8AC3E}">
        <p14:creationId xmlns:p14="http://schemas.microsoft.com/office/powerpoint/2010/main" val="277400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1622" r="951" b="3249"/>
          <a:stretch/>
        </p:blipFill>
        <p:spPr bwMode="auto">
          <a:xfrm>
            <a:off x="7564583" y="40874"/>
            <a:ext cx="1579418" cy="23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24607"/>
            <a:ext cx="8229600" cy="493278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Field block – anaesthesia of entire surgical field; </a:t>
            </a:r>
            <a:r>
              <a:rPr lang="en-GB" dirty="0" err="1"/>
              <a:t>ie</a:t>
            </a:r>
            <a:r>
              <a:rPr lang="en-GB" dirty="0"/>
              <a:t> blocking a nerve</a:t>
            </a:r>
          </a:p>
          <a:p>
            <a:r>
              <a:rPr lang="en-GB" dirty="0"/>
              <a:t>Ring block – type of field block of digits/penis where LA injected into either side of proximal phalanx; used for digit manipulation </a:t>
            </a:r>
          </a:p>
          <a:p>
            <a:pPr lvl="1"/>
            <a:r>
              <a:rPr lang="en-GB" dirty="0"/>
              <a:t>Never use adrenaline!</a:t>
            </a:r>
          </a:p>
          <a:p>
            <a:r>
              <a:rPr lang="en-GB" dirty="0"/>
              <a:t>Brachial plexus block – brachial plexus formed for C5-T1 roots</a:t>
            </a:r>
          </a:p>
          <a:p>
            <a:pPr lvl="1"/>
            <a:r>
              <a:rPr lang="en-GB" dirty="0" err="1"/>
              <a:t>Interscalene</a:t>
            </a:r>
            <a:r>
              <a:rPr lang="en-GB" dirty="0"/>
              <a:t> blocks (trunks)</a:t>
            </a:r>
          </a:p>
          <a:p>
            <a:pPr lvl="1"/>
            <a:r>
              <a:rPr lang="en-GB" dirty="0"/>
              <a:t>Supra/infra clavicular (divisions)</a:t>
            </a:r>
          </a:p>
          <a:p>
            <a:pPr lvl="1"/>
            <a:r>
              <a:rPr lang="en-GB" dirty="0"/>
              <a:t>Axillary block (cords)</a:t>
            </a:r>
          </a:p>
          <a:p>
            <a:r>
              <a:rPr lang="en-GB" dirty="0"/>
              <a:t>Femoral block – femoral nerve arises from L2-4 and passes on posterior wall between psoas and </a:t>
            </a:r>
            <a:r>
              <a:rPr lang="en-GB" dirty="0" err="1"/>
              <a:t>iliacus</a:t>
            </a:r>
            <a:r>
              <a:rPr lang="en-GB" dirty="0"/>
              <a:t> and passes under inguinal ligament and divides in the femoral triangle, lies 1 cm lateral to femoral artery; provides </a:t>
            </a:r>
            <a:r>
              <a:rPr lang="en-GB" dirty="0" err="1"/>
              <a:t>anaeasthsia</a:t>
            </a:r>
            <a:r>
              <a:rPr lang="en-GB" dirty="0"/>
              <a:t> to anterior thigh, knee and femur</a:t>
            </a:r>
          </a:p>
          <a:p>
            <a:r>
              <a:rPr lang="en-GB" dirty="0"/>
              <a:t>Sciatic block – arises from L4-S3, block can be done lateral/anterior/posterior and suitable for ankle/foot surgery</a:t>
            </a:r>
          </a:p>
          <a:p>
            <a:r>
              <a:rPr lang="en-GB" dirty="0"/>
              <a:t>Biers block – upper limb</a:t>
            </a:r>
          </a:p>
          <a:p>
            <a:r>
              <a:rPr lang="en-GB" dirty="0"/>
              <a:t>Intercostal nerve block – useful for invasive procedures (chest drain), insert needle just below edge of posterior rib; risk of pneumothorax</a:t>
            </a:r>
          </a:p>
          <a:p>
            <a:r>
              <a:rPr lang="en-GB" dirty="0"/>
              <a:t>Spinal anaesthesia – lower </a:t>
            </a:r>
            <a:r>
              <a:rPr lang="en-GB" dirty="0" err="1"/>
              <a:t>abdo</a:t>
            </a:r>
            <a:r>
              <a:rPr lang="en-GB" dirty="0"/>
              <a:t>, perineal and lower limb surgery</a:t>
            </a:r>
          </a:p>
          <a:p>
            <a:pPr lvl="1"/>
            <a:r>
              <a:rPr lang="en-GB" dirty="0"/>
              <a:t>Contraindicated in those </a:t>
            </a:r>
            <a:r>
              <a:rPr lang="en-GB" dirty="0" err="1"/>
              <a:t>anticoagulated</a:t>
            </a:r>
            <a:r>
              <a:rPr lang="en-GB" dirty="0"/>
              <a:t>/septic/previous back surgery</a:t>
            </a:r>
          </a:p>
          <a:p>
            <a:pPr lvl="1"/>
            <a:r>
              <a:rPr lang="en-GB" dirty="0"/>
              <a:t>Complications: toxicity, hypotension, </a:t>
            </a:r>
            <a:r>
              <a:rPr lang="en-GB" dirty="0" err="1"/>
              <a:t>meningism</a:t>
            </a:r>
            <a:r>
              <a:rPr lang="en-GB" dirty="0"/>
              <a:t>, urinary retention </a:t>
            </a:r>
          </a:p>
          <a:p>
            <a:r>
              <a:rPr lang="en-GB" dirty="0"/>
              <a:t>Epidural anaesthesia – feed catheter into extradural space</a:t>
            </a:r>
          </a:p>
          <a:p>
            <a:pPr lvl="1"/>
            <a:r>
              <a:rPr lang="en-GB" dirty="0"/>
              <a:t>Complications – </a:t>
            </a:r>
            <a:r>
              <a:rPr lang="en-GB" dirty="0" err="1"/>
              <a:t>dural</a:t>
            </a:r>
            <a:r>
              <a:rPr lang="en-GB" dirty="0"/>
              <a:t> tap, backache, infection, haematoma</a:t>
            </a:r>
          </a:p>
          <a:p>
            <a:pPr lvl="1"/>
            <a:r>
              <a:rPr lang="en-GB" dirty="0"/>
              <a:t>Level described via dermatome</a:t>
            </a:r>
          </a:p>
          <a:p>
            <a:pPr lvl="1"/>
            <a:r>
              <a:rPr lang="en-GB" dirty="0"/>
              <a:t>High block (C4) may cause </a:t>
            </a:r>
            <a:r>
              <a:rPr lang="en-GB" dirty="0" err="1"/>
              <a:t>resp</a:t>
            </a:r>
            <a:r>
              <a:rPr lang="en-GB" dirty="0"/>
              <a:t> depression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57" y="40874"/>
            <a:ext cx="2915769" cy="196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80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www.metroanaes.com.au/wp-content/uploads/spinal-830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96197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40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Administration of drug to alleviate discomfort during interventions, with maintenance of patient responsiveness and protective reflexes and can obey verbal commands</a:t>
            </a:r>
          </a:p>
          <a:p>
            <a:r>
              <a:rPr lang="en-GB" dirty="0"/>
              <a:t>Don’t sedate high risk patients (elderly)</a:t>
            </a:r>
          </a:p>
          <a:p>
            <a:r>
              <a:rPr lang="en-GB" dirty="0"/>
              <a:t>Monitor carefully (cardio/</a:t>
            </a:r>
            <a:r>
              <a:rPr lang="en-GB" dirty="0" err="1"/>
              <a:t>resp</a:t>
            </a:r>
            <a:r>
              <a:rPr lang="en-GB" dirty="0"/>
              <a:t>/CNS)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244435-EF1A-0278-A2C0-CE82033FF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6700"/>
            <a:ext cx="310134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488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3921"/>
            <a:ext cx="7200900" cy="1485900"/>
          </a:xfrm>
        </p:spPr>
        <p:txBody>
          <a:bodyPr/>
          <a:lstStyle/>
          <a:p>
            <a:r>
              <a:rPr lang="en-GB" dirty="0"/>
              <a:t>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676456" cy="606829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Induces narcosis/analgesia/muscle relaxation in reversible manner so patient has no recollection of experience </a:t>
            </a:r>
          </a:p>
          <a:p>
            <a:r>
              <a:rPr lang="en-GB" dirty="0"/>
              <a:t>Stages: </a:t>
            </a:r>
          </a:p>
          <a:p>
            <a:pPr lvl="1"/>
            <a:r>
              <a:rPr lang="en-GB" dirty="0"/>
              <a:t>pre-op assessment</a:t>
            </a:r>
          </a:p>
          <a:p>
            <a:pPr lvl="2"/>
            <a:r>
              <a:rPr lang="en-GB" dirty="0"/>
              <a:t>ASA grading </a:t>
            </a:r>
          </a:p>
          <a:p>
            <a:pPr lvl="2"/>
            <a:r>
              <a:rPr lang="en-GB" dirty="0"/>
              <a:t>Premedication to sedate, cause amnesia, antiemetic, increase vagal tone, </a:t>
            </a:r>
          </a:p>
          <a:p>
            <a:pPr lvl="3"/>
            <a:r>
              <a:rPr lang="en-GB" dirty="0" err="1"/>
              <a:t>Benzos</a:t>
            </a:r>
            <a:r>
              <a:rPr lang="en-GB" dirty="0"/>
              <a:t> – sedative, anxiolytic and amnesic (midazolam, </a:t>
            </a:r>
            <a:r>
              <a:rPr lang="en-GB" dirty="0" err="1"/>
              <a:t>temazepam</a:t>
            </a:r>
            <a:r>
              <a:rPr lang="en-GB" dirty="0"/>
              <a:t>, diazepam)</a:t>
            </a:r>
          </a:p>
          <a:p>
            <a:pPr lvl="3"/>
            <a:r>
              <a:rPr lang="en-GB" dirty="0"/>
              <a:t>Opioids </a:t>
            </a:r>
          </a:p>
          <a:p>
            <a:pPr lvl="3"/>
            <a:r>
              <a:rPr lang="en-GB" dirty="0"/>
              <a:t>Anticholinergics </a:t>
            </a:r>
          </a:p>
          <a:p>
            <a:pPr lvl="3"/>
            <a:r>
              <a:rPr lang="en-GB" dirty="0"/>
              <a:t>Antacids – prevent aspiration of gastric contents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induction and muscle relaxation 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Agents for Induction</a:t>
            </a:r>
          </a:p>
          <a:p>
            <a:pPr lvl="3"/>
            <a:r>
              <a:rPr lang="en-GB" dirty="0">
                <a:sym typeface="Wingdings" panose="05000000000000000000" pitchFamily="2" charset="2"/>
              </a:rPr>
              <a:t>Thiopental sodium – rapid induction but small therapeutic window and overdose causes respiratory depression, can’t be used with laryngeal airways </a:t>
            </a:r>
          </a:p>
          <a:p>
            <a:pPr lvl="3"/>
            <a:r>
              <a:rPr lang="en-GB" dirty="0" err="1">
                <a:sym typeface="Wingdings" panose="05000000000000000000" pitchFamily="2" charset="2"/>
              </a:rPr>
              <a:t>Propofol</a:t>
            </a:r>
            <a:r>
              <a:rPr lang="en-GB" dirty="0">
                <a:sym typeface="Wingdings" panose="05000000000000000000" pitchFamily="2" charset="2"/>
              </a:rPr>
              <a:t> – has added antiemetic effect, gives rapid recovery, lower incidence of laryngospasm</a:t>
            </a:r>
          </a:p>
          <a:p>
            <a:pPr lvl="3"/>
            <a:r>
              <a:rPr lang="en-GB" dirty="0" err="1">
                <a:sym typeface="Wingdings" panose="05000000000000000000" pitchFamily="2" charset="2"/>
              </a:rPr>
              <a:t>Etomidate</a:t>
            </a:r>
            <a:r>
              <a:rPr lang="en-GB" dirty="0">
                <a:sym typeface="Wingdings" panose="05000000000000000000" pitchFamily="2" charset="2"/>
              </a:rPr>
              <a:t> – better in unstable cardio patients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Complications:</a:t>
            </a:r>
          </a:p>
          <a:p>
            <a:pPr lvl="3"/>
            <a:r>
              <a:rPr lang="en-GB" dirty="0">
                <a:sym typeface="Wingdings" panose="05000000000000000000" pitchFamily="2" charset="2"/>
              </a:rPr>
              <a:t>Hypotension, </a:t>
            </a:r>
            <a:r>
              <a:rPr lang="en-GB" dirty="0" err="1">
                <a:sym typeface="Wingdings" panose="05000000000000000000" pitchFamily="2" charset="2"/>
              </a:rPr>
              <a:t>resp</a:t>
            </a:r>
            <a:r>
              <a:rPr lang="en-GB" dirty="0">
                <a:sym typeface="Wingdings" panose="05000000000000000000" pitchFamily="2" charset="2"/>
              </a:rPr>
              <a:t> depression, laryngeal spasm, allergic reactions, tissue necrosis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Muscle relaxants</a:t>
            </a:r>
          </a:p>
          <a:p>
            <a:pPr lvl="3"/>
            <a:r>
              <a:rPr lang="en-GB" dirty="0">
                <a:sym typeface="Wingdings" panose="05000000000000000000" pitchFamily="2" charset="2"/>
              </a:rPr>
              <a:t>Depolarising (</a:t>
            </a:r>
            <a:r>
              <a:rPr lang="en-GB" dirty="0" err="1">
                <a:sym typeface="Wingdings" panose="05000000000000000000" pitchFamily="2" charset="2"/>
              </a:rPr>
              <a:t>suxamethonium</a:t>
            </a:r>
            <a:r>
              <a:rPr lang="en-GB" dirty="0">
                <a:sym typeface="Wingdings" panose="05000000000000000000" pitchFamily="2" charset="2"/>
              </a:rPr>
              <a:t>) – maintain muscle in depolarised state </a:t>
            </a:r>
          </a:p>
          <a:p>
            <a:pPr lvl="3"/>
            <a:r>
              <a:rPr lang="en-GB" dirty="0">
                <a:sym typeface="Wingdings" panose="05000000000000000000" pitchFamily="2" charset="2"/>
              </a:rPr>
              <a:t>Non-depolarising (</a:t>
            </a:r>
            <a:r>
              <a:rPr lang="en-GB" dirty="0" err="1">
                <a:sym typeface="Wingdings" panose="05000000000000000000" pitchFamily="2" charset="2"/>
              </a:rPr>
              <a:t>atracurium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vecuronium</a:t>
            </a:r>
            <a:r>
              <a:rPr lang="en-GB" dirty="0">
                <a:sym typeface="Wingdings" panose="05000000000000000000" pitchFamily="2" charset="2"/>
              </a:rPr>
              <a:t>) – longer duration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maintenance and monitoring 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Inhalation anaesthetics used for maintenance of anaesthesia and in children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Halothane/</a:t>
            </a:r>
            <a:r>
              <a:rPr lang="en-GB" dirty="0" err="1">
                <a:sym typeface="Wingdings" panose="05000000000000000000" pitchFamily="2" charset="2"/>
              </a:rPr>
              <a:t>enflurane</a:t>
            </a:r>
            <a:r>
              <a:rPr lang="en-GB" dirty="0">
                <a:sym typeface="Wingdings" panose="05000000000000000000" pitchFamily="2" charset="2"/>
              </a:rPr>
              <a:t>/</a:t>
            </a:r>
            <a:r>
              <a:rPr lang="en-GB" dirty="0" err="1">
                <a:sym typeface="Wingdings" panose="05000000000000000000" pitchFamily="2" charset="2"/>
              </a:rPr>
              <a:t>isoflurane</a:t>
            </a:r>
            <a:r>
              <a:rPr lang="en-GB" dirty="0">
                <a:sym typeface="Wingdings" panose="05000000000000000000" pitchFamily="2" charset="2"/>
              </a:rPr>
              <a:t>/</a:t>
            </a:r>
            <a:r>
              <a:rPr lang="en-GB" dirty="0" err="1">
                <a:sym typeface="Wingdings" panose="05000000000000000000" pitchFamily="2" charset="2"/>
              </a:rPr>
              <a:t>sevoflurane</a:t>
            </a:r>
            <a:r>
              <a:rPr lang="en-GB" dirty="0">
                <a:sym typeface="Wingdings" panose="05000000000000000000" pitchFamily="2" charset="2"/>
              </a:rPr>
              <a:t>/nitrous oxide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Contraindications – risk of malignant hyperthermia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Monitoring – arterial pressure, ECG, gas mixture analysis, tidal volume, </a:t>
            </a:r>
            <a:r>
              <a:rPr lang="en-GB" dirty="0" err="1">
                <a:sym typeface="Wingdings" panose="05000000000000000000" pitchFamily="2" charset="2"/>
              </a:rPr>
              <a:t>capnography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recovery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post-op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75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Pre-operative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880" cy="4896544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Extent of pre-op prep depends on:</a:t>
            </a:r>
          </a:p>
          <a:p>
            <a:pPr lvl="1"/>
            <a:r>
              <a:rPr lang="en-GB" dirty="0"/>
              <a:t>Classification of surgery </a:t>
            </a:r>
          </a:p>
          <a:p>
            <a:pPr lvl="2"/>
            <a:r>
              <a:rPr lang="en-GB" dirty="0"/>
              <a:t>Elective – mutually convenient</a:t>
            </a:r>
          </a:p>
          <a:p>
            <a:pPr lvl="2"/>
            <a:r>
              <a:rPr lang="en-GB" dirty="0"/>
              <a:t>Scheduled – under time limits </a:t>
            </a:r>
            <a:r>
              <a:rPr lang="en-GB" dirty="0" err="1"/>
              <a:t>ie</a:t>
            </a:r>
            <a:r>
              <a:rPr lang="en-GB" dirty="0"/>
              <a:t> 3 weeks for cancer</a:t>
            </a:r>
          </a:p>
          <a:p>
            <a:pPr lvl="2"/>
            <a:r>
              <a:rPr lang="en-GB" dirty="0"/>
              <a:t>Urgent – ASAP after </a:t>
            </a:r>
            <a:r>
              <a:rPr lang="en-GB" dirty="0" err="1"/>
              <a:t>resus</a:t>
            </a:r>
            <a:r>
              <a:rPr lang="en-GB" dirty="0"/>
              <a:t> within 24 hours</a:t>
            </a:r>
          </a:p>
          <a:p>
            <a:pPr lvl="2"/>
            <a:r>
              <a:rPr lang="en-GB" dirty="0"/>
              <a:t>emergency</a:t>
            </a:r>
          </a:p>
          <a:p>
            <a:pPr lvl="1"/>
            <a:r>
              <a:rPr lang="en-GB" dirty="0"/>
              <a:t>Nature of surgery (minor/major)</a:t>
            </a:r>
          </a:p>
          <a:p>
            <a:pPr lvl="1"/>
            <a:r>
              <a:rPr lang="en-GB" dirty="0"/>
              <a:t>Location of surgery (A+E, endoscopy, theatres)</a:t>
            </a:r>
          </a:p>
          <a:p>
            <a:r>
              <a:rPr lang="en-GB" dirty="0"/>
              <a:t>Pre-op preparation:</a:t>
            </a:r>
          </a:p>
          <a:p>
            <a:pPr lvl="1"/>
            <a:r>
              <a:rPr lang="en-GB" dirty="0"/>
              <a:t>Determine fitness for surgery</a:t>
            </a:r>
          </a:p>
          <a:p>
            <a:pPr lvl="1"/>
            <a:r>
              <a:rPr lang="en-GB" dirty="0"/>
              <a:t>Anticipate difficulties</a:t>
            </a:r>
          </a:p>
          <a:p>
            <a:pPr lvl="1"/>
            <a:r>
              <a:rPr lang="en-GB" dirty="0"/>
              <a:t>Organise facilities, equipment, expertise</a:t>
            </a:r>
          </a:p>
          <a:p>
            <a:pPr lvl="1"/>
            <a:r>
              <a:rPr lang="en-GB" dirty="0"/>
              <a:t>Enhance patient safety and minimise errors</a:t>
            </a:r>
          </a:p>
          <a:p>
            <a:pPr lvl="1"/>
            <a:r>
              <a:rPr lang="en-GB" dirty="0"/>
              <a:t>Alleviate fear</a:t>
            </a:r>
          </a:p>
          <a:p>
            <a:pPr lvl="1"/>
            <a:r>
              <a:rPr lang="en-GB" dirty="0"/>
              <a:t>Reduce morbidity and mortality </a:t>
            </a:r>
          </a:p>
          <a:p>
            <a:r>
              <a:rPr lang="en-GB" dirty="0"/>
              <a:t>Improve mortality by:</a:t>
            </a:r>
          </a:p>
          <a:p>
            <a:pPr lvl="1"/>
            <a:r>
              <a:rPr lang="en-GB" dirty="0"/>
              <a:t>Identifying high risk groups pre-operatively </a:t>
            </a:r>
          </a:p>
          <a:p>
            <a:pPr lvl="1"/>
            <a:r>
              <a:rPr lang="en-GB" dirty="0"/>
              <a:t>Improved pre-op assessment, triage and preparation (especially fluid balance in acute surgical patient)</a:t>
            </a:r>
          </a:p>
          <a:p>
            <a:pPr lvl="1"/>
            <a:r>
              <a:rPr lang="en-GB" dirty="0"/>
              <a:t>Improved intraoperative care</a:t>
            </a:r>
          </a:p>
          <a:p>
            <a:pPr lvl="1"/>
            <a:r>
              <a:rPr lang="en-GB" dirty="0"/>
              <a:t>Improved use of post-op resources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85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Complications of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2776"/>
            <a:ext cx="7906072" cy="544522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Problems with intubation</a:t>
            </a:r>
          </a:p>
          <a:p>
            <a:pPr lvl="1"/>
            <a:r>
              <a:rPr lang="en-GB" dirty="0"/>
              <a:t>Sore throat due to tube</a:t>
            </a:r>
          </a:p>
          <a:p>
            <a:pPr lvl="1"/>
            <a:r>
              <a:rPr lang="en-GB" dirty="0"/>
              <a:t>Trauma to mouth</a:t>
            </a:r>
          </a:p>
          <a:p>
            <a:pPr lvl="1"/>
            <a:r>
              <a:rPr lang="en-GB" dirty="0"/>
              <a:t>May need alternative airway if intubation fails</a:t>
            </a:r>
          </a:p>
          <a:p>
            <a:r>
              <a:rPr lang="en-GB" dirty="0"/>
              <a:t>Problems with anaesthetic drugs</a:t>
            </a:r>
          </a:p>
          <a:p>
            <a:pPr lvl="1"/>
            <a:r>
              <a:rPr lang="en-GB" dirty="0"/>
              <a:t>Anaphylaxis</a:t>
            </a:r>
          </a:p>
          <a:p>
            <a:pPr lvl="1"/>
            <a:r>
              <a:rPr lang="en-GB" dirty="0"/>
              <a:t>Malignant hyperpyrexia – hyperthermia, muscle rigidity, DIC, tachycardia, </a:t>
            </a:r>
            <a:r>
              <a:rPr lang="en-GB" dirty="0" err="1"/>
              <a:t>tachypnoea</a:t>
            </a:r>
            <a:r>
              <a:rPr lang="en-GB" dirty="0"/>
              <a:t>, give </a:t>
            </a:r>
            <a:r>
              <a:rPr lang="en-GB" dirty="0" err="1"/>
              <a:t>dantrolene</a:t>
            </a:r>
            <a:r>
              <a:rPr lang="en-GB" dirty="0"/>
              <a:t> sodium 1mg/kg</a:t>
            </a:r>
          </a:p>
          <a:p>
            <a:pPr lvl="1"/>
            <a:r>
              <a:rPr lang="en-GB" dirty="0"/>
              <a:t>Nausea and vomiting – </a:t>
            </a:r>
            <a:r>
              <a:rPr lang="en-GB" dirty="0" err="1"/>
              <a:t>antiemetics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Drowsiness </a:t>
            </a:r>
          </a:p>
          <a:p>
            <a:r>
              <a:rPr lang="en-GB" dirty="0"/>
              <a:t>Cardiovascular complications</a:t>
            </a:r>
          </a:p>
          <a:p>
            <a:pPr lvl="1"/>
            <a:r>
              <a:rPr lang="en-GB" dirty="0"/>
              <a:t>MI</a:t>
            </a:r>
          </a:p>
          <a:p>
            <a:pPr lvl="1"/>
            <a:r>
              <a:rPr lang="en-GB" dirty="0"/>
              <a:t>Hypo/hyper tension</a:t>
            </a:r>
          </a:p>
          <a:p>
            <a:pPr lvl="1"/>
            <a:r>
              <a:rPr lang="en-GB" dirty="0" err="1"/>
              <a:t>Arrythmias</a:t>
            </a:r>
            <a:endParaRPr lang="en-GB" dirty="0"/>
          </a:p>
          <a:p>
            <a:r>
              <a:rPr lang="en-GB" dirty="0"/>
              <a:t>Respiratory complications</a:t>
            </a:r>
          </a:p>
          <a:p>
            <a:pPr lvl="1"/>
            <a:r>
              <a:rPr lang="en-GB" dirty="0"/>
              <a:t>Airway obstruction – laryngeal spasm/oedema</a:t>
            </a:r>
          </a:p>
          <a:p>
            <a:pPr lvl="1"/>
            <a:r>
              <a:rPr lang="en-GB" dirty="0"/>
              <a:t>Hypoventilation and hypoxia – reduced respiratory drive due to sedative drugs, elevated abdominal pressures</a:t>
            </a:r>
          </a:p>
          <a:p>
            <a:pPr lvl="1"/>
            <a:r>
              <a:rPr lang="en-GB" dirty="0"/>
              <a:t>Gastric aspiration – due to raised abdominal pressure, delayed gastric emptying</a:t>
            </a:r>
          </a:p>
          <a:p>
            <a:pPr lvl="2"/>
            <a:r>
              <a:rPr lang="en-GB" dirty="0"/>
              <a:t>Reduce risk by no solids for 6 hours before, NBM 4 hours before, NG tube</a:t>
            </a:r>
          </a:p>
          <a:p>
            <a:pPr lvl="1"/>
            <a:r>
              <a:rPr lang="en-GB" dirty="0"/>
              <a:t>Residual neuromuscular blockade</a:t>
            </a:r>
          </a:p>
        </p:txBody>
      </p:sp>
    </p:spTree>
    <p:extLst>
      <p:ext uri="{BB962C8B-B14F-4D97-AF65-F5344CB8AC3E}">
        <p14:creationId xmlns:p14="http://schemas.microsoft.com/office/powerpoint/2010/main" val="2166881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of the patient in theatre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88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Preoperative checks</a:t>
            </a:r>
          </a:p>
          <a:p>
            <a:pPr lvl="1"/>
            <a:r>
              <a:rPr lang="en-GB" dirty="0"/>
              <a:t>Identify via wristband (WHO checklist)</a:t>
            </a:r>
          </a:p>
          <a:p>
            <a:r>
              <a:rPr lang="en-GB" dirty="0"/>
              <a:t>Preventing injury to anaesthetised patient</a:t>
            </a:r>
          </a:p>
          <a:p>
            <a:pPr lvl="1"/>
            <a:r>
              <a:rPr lang="en-GB" dirty="0"/>
              <a:t>General</a:t>
            </a:r>
          </a:p>
          <a:p>
            <a:pPr lvl="2"/>
            <a:r>
              <a:rPr lang="en-GB" dirty="0"/>
              <a:t>Transferring patients to operating table</a:t>
            </a:r>
          </a:p>
          <a:p>
            <a:pPr lvl="2"/>
            <a:r>
              <a:rPr lang="en-GB" dirty="0"/>
              <a:t>Positioning of patients for duration of surgery</a:t>
            </a:r>
          </a:p>
          <a:p>
            <a:pPr lvl="1"/>
            <a:r>
              <a:rPr lang="en-GB" dirty="0"/>
              <a:t>Specific </a:t>
            </a:r>
          </a:p>
          <a:p>
            <a:pPr lvl="2"/>
            <a:r>
              <a:rPr lang="en-GB" dirty="0"/>
              <a:t>Oral cavity injury during intubation</a:t>
            </a:r>
          </a:p>
          <a:p>
            <a:pPr lvl="2"/>
            <a:r>
              <a:rPr lang="en-GB" dirty="0"/>
              <a:t>Use of diathermy/laser/tourniquet</a:t>
            </a:r>
          </a:p>
          <a:p>
            <a:pPr lvl="2"/>
            <a:r>
              <a:rPr lang="en-GB" dirty="0"/>
              <a:t>Pressure area injury – use of padding to prevent (sacrum</a:t>
            </a:r>
            <a:r>
              <a:rPr lang="en-GB"/>
              <a:t>, heel, back of head)</a:t>
            </a:r>
            <a:endParaRPr lang="en-GB" dirty="0"/>
          </a:p>
          <a:p>
            <a:pPr lvl="2"/>
            <a:r>
              <a:rPr lang="en-GB" dirty="0"/>
              <a:t>Joint/nerve/skin/muscle/eye injuries</a:t>
            </a:r>
          </a:p>
          <a:p>
            <a:r>
              <a:rPr lang="en-GB" dirty="0"/>
              <a:t>Preserving patient dignity</a:t>
            </a:r>
          </a:p>
        </p:txBody>
      </p:sp>
    </p:spTree>
    <p:extLst>
      <p:ext uri="{BB962C8B-B14F-4D97-AF65-F5344CB8AC3E}">
        <p14:creationId xmlns:p14="http://schemas.microsoft.com/office/powerpoint/2010/main" val="263879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Done 2-4 weeks prior to surgery</a:t>
            </a:r>
          </a:p>
          <a:p>
            <a:r>
              <a:rPr lang="en-GB" dirty="0"/>
              <a:t>Includes: </a:t>
            </a:r>
          </a:p>
          <a:p>
            <a:pPr lvl="1"/>
            <a:r>
              <a:rPr lang="en-GB" dirty="0"/>
              <a:t>History (including past surgical history)</a:t>
            </a:r>
          </a:p>
          <a:p>
            <a:pPr lvl="1"/>
            <a:r>
              <a:rPr lang="en-GB" dirty="0"/>
              <a:t>Physical Exam</a:t>
            </a:r>
          </a:p>
          <a:p>
            <a:pPr lvl="1"/>
            <a:r>
              <a:rPr lang="en-GB" dirty="0"/>
              <a:t>Investigations</a:t>
            </a:r>
          </a:p>
          <a:p>
            <a:pPr lvl="2"/>
            <a:r>
              <a:rPr lang="en-GB" dirty="0"/>
              <a:t>Bloods, urinalysis, ECG, radiology</a:t>
            </a:r>
          </a:p>
          <a:p>
            <a:pPr lvl="1"/>
            <a:r>
              <a:rPr lang="en-GB" dirty="0"/>
              <a:t>Consent</a:t>
            </a:r>
          </a:p>
          <a:p>
            <a:r>
              <a:rPr lang="en-GB" dirty="0"/>
              <a:t>High risk patients require anaesthetic review </a:t>
            </a:r>
          </a:p>
          <a:p>
            <a:r>
              <a:rPr lang="en-GB" dirty="0"/>
              <a:t>Some medications stopped prior to surgery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96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Pre-operative Testing and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Routine Bloods:</a:t>
            </a:r>
          </a:p>
          <a:p>
            <a:pPr lvl="1"/>
            <a:r>
              <a:rPr lang="en-GB" dirty="0"/>
              <a:t>FBC, U+E, Amylase (those with </a:t>
            </a:r>
            <a:r>
              <a:rPr lang="en-GB" dirty="0" err="1"/>
              <a:t>abdo</a:t>
            </a:r>
            <a:r>
              <a:rPr lang="en-GB" dirty="0"/>
              <a:t> pain), Blood glucose (if known diabetes, abdominal pain or &gt;60), clotting (PT measures extrinsic pathway, APTT measures intrinsic pathway, INR), LFTs (if any symptoms of liver pathology – clotting is more sensitive of liver function), G+S</a:t>
            </a:r>
          </a:p>
          <a:p>
            <a:pPr lvl="1"/>
            <a:r>
              <a:rPr lang="en-GB" dirty="0"/>
              <a:t>Urinalysis (if </a:t>
            </a:r>
            <a:r>
              <a:rPr lang="en-GB" dirty="0" err="1"/>
              <a:t>abdo</a:t>
            </a:r>
            <a:r>
              <a:rPr lang="en-GB" dirty="0"/>
              <a:t> pain)</a:t>
            </a:r>
          </a:p>
          <a:p>
            <a:pPr lvl="1"/>
            <a:r>
              <a:rPr lang="en-GB" dirty="0"/>
              <a:t>ECG (if ?cardiac disease)</a:t>
            </a:r>
          </a:p>
          <a:p>
            <a:pPr lvl="1"/>
            <a:r>
              <a:rPr lang="en-GB" dirty="0"/>
              <a:t>Radiology – if indicated by history/co-morbidities</a:t>
            </a:r>
          </a:p>
          <a:p>
            <a:pPr lvl="1"/>
            <a:r>
              <a:rPr lang="en-GB" dirty="0"/>
              <a:t>Special tests</a:t>
            </a:r>
          </a:p>
          <a:p>
            <a:pPr lvl="2"/>
            <a:r>
              <a:rPr lang="en-GB" dirty="0"/>
              <a:t>RA patients need CXR as risk of cervical spinal cord subluxation under anaesthesia</a:t>
            </a:r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55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Consent and Counselling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don’t know about consent by now, you definitely shouldn’t be a doctor!</a:t>
            </a:r>
          </a:p>
          <a:p>
            <a:r>
              <a:rPr lang="en-GB" dirty="0"/>
              <a:t>Details/options/benefits and risks/post-surgery management</a:t>
            </a:r>
          </a:p>
        </p:txBody>
      </p:sp>
    </p:spTree>
    <p:extLst>
      <p:ext uri="{BB962C8B-B14F-4D97-AF65-F5344CB8AC3E}">
        <p14:creationId xmlns:p14="http://schemas.microsoft.com/office/powerpoint/2010/main" val="332358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Identification and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Wristbands for details and allergies</a:t>
            </a:r>
          </a:p>
        </p:txBody>
      </p:sp>
    </p:spTree>
    <p:extLst>
      <p:ext uri="{BB962C8B-B14F-4D97-AF65-F5344CB8AC3E}">
        <p14:creationId xmlns:p14="http://schemas.microsoft.com/office/powerpoint/2010/main" val="292169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Optimisation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Morbidity and mortality increase in those with co-morbidities</a:t>
            </a:r>
          </a:p>
          <a:p>
            <a:r>
              <a:rPr lang="en-GB" dirty="0"/>
              <a:t>Optimise patients condition </a:t>
            </a:r>
          </a:p>
          <a:p>
            <a:pPr lvl="1"/>
            <a:r>
              <a:rPr lang="en-GB" dirty="0"/>
              <a:t>Nutrition</a:t>
            </a:r>
          </a:p>
          <a:p>
            <a:pPr lvl="1"/>
            <a:r>
              <a:rPr lang="en-GB" dirty="0"/>
              <a:t>Specialist advice on co-morbidities </a:t>
            </a:r>
          </a:p>
        </p:txBody>
      </p:sp>
    </p:spTree>
    <p:extLst>
      <p:ext uri="{BB962C8B-B14F-4D97-AF65-F5344CB8AC3E}">
        <p14:creationId xmlns:p14="http://schemas.microsoft.com/office/powerpoint/2010/main" val="334543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Resus</a:t>
            </a:r>
            <a:r>
              <a:rPr lang="en-GB" dirty="0"/>
              <a:t> of the Emergency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Resus</a:t>
            </a:r>
            <a:r>
              <a:rPr lang="en-GB" dirty="0"/>
              <a:t> should not delay definitive treatment</a:t>
            </a:r>
          </a:p>
          <a:p>
            <a:r>
              <a:rPr lang="en-GB" dirty="0"/>
              <a:t>Emergency patients are either sepsis/haemorrhage</a:t>
            </a:r>
          </a:p>
          <a:p>
            <a:r>
              <a:rPr lang="en-GB" dirty="0"/>
              <a:t>General principles of </a:t>
            </a:r>
            <a:r>
              <a:rPr lang="en-GB" dirty="0" err="1"/>
              <a:t>resus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Optimise circulating volume</a:t>
            </a:r>
          </a:p>
          <a:p>
            <a:pPr lvl="2"/>
            <a:r>
              <a:rPr lang="en-GB" dirty="0"/>
              <a:t>Correct dehydration (IV fluids with good IV access, catheter to monitor UO)</a:t>
            </a:r>
          </a:p>
          <a:p>
            <a:pPr lvl="2"/>
            <a:r>
              <a:rPr lang="en-GB" dirty="0"/>
              <a:t>Correct anaemia (acute = transfuse, chronic is better tolerated)</a:t>
            </a:r>
          </a:p>
          <a:p>
            <a:pPr lvl="1"/>
            <a:r>
              <a:rPr lang="en-GB" dirty="0"/>
              <a:t>Treat pain (reduces tachycardia and hypertension)</a:t>
            </a:r>
          </a:p>
          <a:p>
            <a:pPr lvl="1"/>
            <a:r>
              <a:rPr lang="en-GB" dirty="0"/>
              <a:t>Antibiotics (empirical until cultures)</a:t>
            </a:r>
          </a:p>
          <a:p>
            <a:pPr lvl="1"/>
            <a:r>
              <a:rPr lang="en-GB" dirty="0"/>
              <a:t>Decompress stomach (via NG tube, reduces risk of aspiration on anaesthetic induction)</a:t>
            </a:r>
          </a:p>
        </p:txBody>
      </p:sp>
    </p:spTree>
    <p:extLst>
      <p:ext uri="{BB962C8B-B14F-4D97-AF65-F5344CB8AC3E}">
        <p14:creationId xmlns:p14="http://schemas.microsoft.com/office/powerpoint/2010/main" val="329351345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180</TotalTime>
  <Words>2647</Words>
  <Application>Microsoft Macintosh PowerPoint</Application>
  <PresentationFormat>On-screen Show (4:3)</PresentationFormat>
  <Paragraphs>369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Franklin Gothic Book</vt:lpstr>
      <vt:lpstr>Wingdings</vt:lpstr>
      <vt:lpstr>Crop</vt:lpstr>
      <vt:lpstr>Perioperative Care</vt:lpstr>
      <vt:lpstr>Fitness for surgery</vt:lpstr>
      <vt:lpstr>Pre-operative Preparation</vt:lpstr>
      <vt:lpstr>Pre-operative Assessment</vt:lpstr>
      <vt:lpstr>Pre-operative Testing and Imaging</vt:lpstr>
      <vt:lpstr>Consent and Counselling</vt:lpstr>
      <vt:lpstr>Identification and Documentation</vt:lpstr>
      <vt:lpstr>Patient Optimisation</vt:lpstr>
      <vt:lpstr>Resus of the Emergency Patient</vt:lpstr>
      <vt:lpstr>Prophylaxis </vt:lpstr>
      <vt:lpstr>Pre-operative Marking</vt:lpstr>
      <vt:lpstr>Preoperative management of coexisting disease</vt:lpstr>
      <vt:lpstr>Preoperative Medications</vt:lpstr>
      <vt:lpstr>Preoperative Management of Cardiovascular Disease</vt:lpstr>
      <vt:lpstr>Cardiac Conditions</vt:lpstr>
      <vt:lpstr>Preoperative Management of Respiratory Disease</vt:lpstr>
      <vt:lpstr>Preoperative Management of Endocrine Disease</vt:lpstr>
      <vt:lpstr>Preoperative Management of Neurological Disease</vt:lpstr>
      <vt:lpstr>Preoperative Management of Liver Disease</vt:lpstr>
      <vt:lpstr>Preoperative Management of Renal Failure </vt:lpstr>
      <vt:lpstr>Preoperative Management of Rheumatoid Disease</vt:lpstr>
      <vt:lpstr>Management of Nutritional Status</vt:lpstr>
      <vt:lpstr>Risk Factors and Scoring</vt:lpstr>
      <vt:lpstr>Principles of anaesthesia</vt:lpstr>
      <vt:lpstr>Local</vt:lpstr>
      <vt:lpstr>Regional</vt:lpstr>
      <vt:lpstr>PowerPoint Presentation</vt:lpstr>
      <vt:lpstr>Sedation</vt:lpstr>
      <vt:lpstr>General</vt:lpstr>
      <vt:lpstr>Complications of General</vt:lpstr>
      <vt:lpstr>Care of the patient in theatre</vt:lpstr>
      <vt:lpstr>Patient Care</vt:lpstr>
    </vt:vector>
  </TitlesOfParts>
  <Company>South West Yorkshire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Care</dc:title>
  <dc:creator>Britton Danielle</dc:creator>
  <cp:lastModifiedBy>Danielle Britton (UG)</cp:lastModifiedBy>
  <cp:revision>21</cp:revision>
  <dcterms:created xsi:type="dcterms:W3CDTF">2018-01-04T07:42:23Z</dcterms:created>
  <dcterms:modified xsi:type="dcterms:W3CDTF">2024-08-05T13:29:17Z</dcterms:modified>
</cp:coreProperties>
</file>